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18"/>
  </p:notesMasterIdLst>
  <p:sldIdLst>
    <p:sldId id="256" r:id="rId2"/>
    <p:sldId id="257" r:id="rId3"/>
    <p:sldId id="258" r:id="rId4"/>
    <p:sldId id="265" r:id="rId5"/>
    <p:sldId id="264" r:id="rId6"/>
    <p:sldId id="259" r:id="rId7"/>
    <p:sldId id="261" r:id="rId8"/>
    <p:sldId id="271" r:id="rId9"/>
    <p:sldId id="272" r:id="rId10"/>
    <p:sldId id="267" r:id="rId11"/>
    <p:sldId id="270" r:id="rId12"/>
    <p:sldId id="263" r:id="rId13"/>
    <p:sldId id="269" r:id="rId14"/>
    <p:sldId id="268" r:id="rId15"/>
    <p:sldId id="266" r:id="rId16"/>
    <p:sldId id="262"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p:cViewPr>
        <p:scale>
          <a:sx n="126" d="100"/>
          <a:sy n="126" d="100"/>
        </p:scale>
        <p:origin x="-72" y="2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351402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 name="Shape 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5" name="Shape 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 name="Shape 52"/>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3" name="Shape 53"/>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 name="Shape 60"/>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1" name="Shape 61"/>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8" name="Shape 68"/>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9" name="Shape 69"/>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5" name="Shape 85"/>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Title Slide - White">
    <p:spTree>
      <p:nvGrpSpPr>
        <p:cNvPr id="1" name="Shape 10"/>
        <p:cNvGrpSpPr/>
        <p:nvPr/>
      </p:nvGrpSpPr>
      <p:grpSpPr>
        <a:xfrm>
          <a:off x="0" y="0"/>
          <a:ext cx="0" cy="0"/>
          <a:chOff x="0" y="0"/>
          <a:chExt cx="0" cy="0"/>
        </a:xfrm>
      </p:grpSpPr>
      <p:pic>
        <p:nvPicPr>
          <p:cNvPr id="11" name="Shape 11" descr="BL ppt 1920x1080_1.jpg"/>
          <p:cNvPicPr preferRelativeResize="0"/>
          <p:nvPr/>
        </p:nvPicPr>
        <p:blipFill rotWithShape="1">
          <a:blip r:embed="rId2">
            <a:alphaModFix/>
          </a:blip>
          <a:srcRect/>
          <a:stretch/>
        </p:blipFill>
        <p:spPr>
          <a:xfrm>
            <a:off x="0" y="0"/>
            <a:ext cx="9144000" cy="5142213"/>
          </a:xfrm>
          <a:prstGeom prst="rect">
            <a:avLst/>
          </a:prstGeom>
          <a:noFill/>
          <a:ln>
            <a:noFill/>
          </a:ln>
        </p:spPr>
      </p:pic>
      <p:sp>
        <p:nvSpPr>
          <p:cNvPr id="12" name="Shape 12"/>
          <p:cNvSpPr txBox="1">
            <a:spLocks noGrp="1"/>
          </p:cNvSpPr>
          <p:nvPr>
            <p:ph type="ctrTitle"/>
          </p:nvPr>
        </p:nvSpPr>
        <p:spPr>
          <a:xfrm>
            <a:off x="483331" y="1383507"/>
            <a:ext cx="8271838" cy="769441"/>
          </a:xfrm>
          <a:prstGeom prst="rect">
            <a:avLst/>
          </a:prstGeom>
          <a:noFill/>
          <a:ln>
            <a:noFill/>
          </a:ln>
        </p:spPr>
        <p:txBody>
          <a:bodyPr lIns="91425" tIns="91425" rIns="91425" bIns="91425" anchor="t" anchorCtr="0"/>
          <a:lstStyle>
            <a:lvl1pPr marL="0" marR="0" lvl="0" indent="0" algn="l" rtl="0">
              <a:spcBef>
                <a:spcPts val="0"/>
              </a:spcBef>
              <a:buClr>
                <a:schemeClr val="dk2"/>
              </a:buClr>
              <a:buFont typeface="Arial"/>
              <a:buNone/>
              <a:defRPr sz="4400" b="1"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subTitle" idx="1"/>
          </p:nvPr>
        </p:nvSpPr>
        <p:spPr>
          <a:xfrm>
            <a:off x="483331" y="2231733"/>
            <a:ext cx="8271838" cy="584776"/>
          </a:xfrm>
          <a:prstGeom prst="rect">
            <a:avLst/>
          </a:prstGeom>
          <a:noFill/>
          <a:ln>
            <a:noFill/>
          </a:ln>
        </p:spPr>
        <p:txBody>
          <a:bodyPr lIns="91425" tIns="91425" rIns="91425" bIns="91425" anchor="t" anchorCtr="0"/>
          <a:lstStyle>
            <a:lvl1pPr marL="0" marR="0" lvl="0" indent="0" algn="l" rtl="0">
              <a:spcBef>
                <a:spcPts val="640"/>
              </a:spcBef>
              <a:buClr>
                <a:schemeClr val="dk2"/>
              </a:buClr>
              <a:buFont typeface="Arial"/>
              <a:buNone/>
              <a:defRPr sz="3200" b="0" i="0" u="none" strike="noStrike" cap="none">
                <a:solidFill>
                  <a:schemeClr val="dk2"/>
                </a:solidFill>
                <a:latin typeface="Arial"/>
                <a:ea typeface="Arial"/>
                <a:cs typeface="Arial"/>
                <a:sym typeface="Arial"/>
              </a:defRPr>
            </a:lvl1pPr>
            <a:lvl2pPr marL="457200" marR="0" lvl="1" indent="0" algn="ctr" rtl="0">
              <a:spcBef>
                <a:spcPts val="560"/>
              </a:spcBef>
              <a:buClr>
                <a:srgbClr val="8B8B8B"/>
              </a:buClr>
              <a:buFont typeface="Arial"/>
              <a:buNone/>
              <a:defRPr sz="2800" b="0" i="0" u="none" strike="noStrike" cap="none">
                <a:solidFill>
                  <a:srgbClr val="8B8B8B"/>
                </a:solidFill>
                <a:latin typeface="Arial"/>
                <a:ea typeface="Arial"/>
                <a:cs typeface="Arial"/>
                <a:sym typeface="Arial"/>
              </a:defRPr>
            </a:lvl2pPr>
            <a:lvl3pPr marL="914400" marR="0" lvl="2" indent="0" algn="ctr" rtl="0">
              <a:spcBef>
                <a:spcPts val="480"/>
              </a:spcBef>
              <a:buClr>
                <a:srgbClr val="8B8B8B"/>
              </a:buClr>
              <a:buFont typeface="Arial"/>
              <a:buNone/>
              <a:defRPr sz="2400" b="0" i="0" u="none" strike="noStrike" cap="none">
                <a:solidFill>
                  <a:srgbClr val="8B8B8B"/>
                </a:solidFill>
                <a:latin typeface="Arial"/>
                <a:ea typeface="Arial"/>
                <a:cs typeface="Arial"/>
                <a:sym typeface="Arial"/>
              </a:defRPr>
            </a:lvl3pPr>
            <a:lvl4pPr marL="1371600" marR="0" lvl="3"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4pPr>
            <a:lvl5pPr marL="1828800" marR="0" lvl="4"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5pPr>
            <a:lvl6pPr marL="2286000" marR="0" lvl="5"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6pPr>
            <a:lvl7pPr marL="2743200" marR="0" lvl="6"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7pPr>
            <a:lvl8pPr marL="3200400" marR="0" lvl="7"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8pPr>
            <a:lvl9pPr marL="3657600" marR="0" lvl="8"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9pPr>
          </a:lstStyle>
          <a:p>
            <a:endParaRPr/>
          </a:p>
        </p:txBody>
      </p:sp>
      <p:sp>
        <p:nvSpPr>
          <p:cNvPr id="14" name="Shape 14"/>
          <p:cNvSpPr txBox="1">
            <a:spLocks noGrp="1"/>
          </p:cNvSpPr>
          <p:nvPr>
            <p:ph type="body" idx="2"/>
          </p:nvPr>
        </p:nvSpPr>
        <p:spPr>
          <a:xfrm>
            <a:off x="483331" y="3121466"/>
            <a:ext cx="7597881" cy="369332"/>
          </a:xfrm>
          <a:prstGeom prst="rect">
            <a:avLst/>
          </a:prstGeom>
          <a:noFill/>
          <a:ln>
            <a:noFill/>
          </a:ln>
        </p:spPr>
        <p:txBody>
          <a:bodyPr lIns="91425" tIns="91425" rIns="91425" bIns="91425" anchor="t" anchorCtr="0"/>
          <a:lstStyle>
            <a:lvl1pPr marL="0" marR="0" lvl="0" indent="0" algn="l" rtl="0">
              <a:spcBef>
                <a:spcPts val="360"/>
              </a:spcBef>
              <a:buClr>
                <a:schemeClr val="dk1"/>
              </a:buClr>
              <a:buFont typeface="Arial"/>
              <a:buNone/>
              <a:defRPr sz="18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2_Title Slide - Light Blue">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a:stretch/>
        </p:blipFill>
        <p:spPr>
          <a:xfrm>
            <a:off x="0" y="0"/>
            <a:ext cx="9143998" cy="5142213"/>
          </a:xfrm>
          <a:prstGeom prst="rect">
            <a:avLst/>
          </a:prstGeom>
          <a:noFill/>
          <a:ln>
            <a:noFill/>
          </a:ln>
        </p:spPr>
      </p:pic>
      <p:sp>
        <p:nvSpPr>
          <p:cNvPr id="17" name="Shape 17"/>
          <p:cNvSpPr txBox="1">
            <a:spLocks noGrp="1"/>
          </p:cNvSpPr>
          <p:nvPr>
            <p:ph type="ctrTitle"/>
          </p:nvPr>
        </p:nvSpPr>
        <p:spPr>
          <a:xfrm>
            <a:off x="483331" y="1383507"/>
            <a:ext cx="8271838" cy="769441"/>
          </a:xfrm>
          <a:prstGeom prst="rect">
            <a:avLst/>
          </a:prstGeom>
          <a:noFill/>
          <a:ln>
            <a:noFill/>
          </a:ln>
        </p:spPr>
        <p:txBody>
          <a:bodyPr lIns="91425" tIns="91425" rIns="91425" bIns="91425" anchor="t" anchorCtr="0"/>
          <a:lstStyle>
            <a:lvl1pPr marL="0" marR="0" lvl="0" indent="0" algn="l" rtl="0">
              <a:spcBef>
                <a:spcPts val="0"/>
              </a:spcBef>
              <a:buClr>
                <a:schemeClr val="dk2"/>
              </a:buClr>
              <a:buFont typeface="Arial"/>
              <a:buNone/>
              <a:defRPr sz="4400" b="1"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 name="Shape 18"/>
          <p:cNvSpPr txBox="1">
            <a:spLocks noGrp="1"/>
          </p:cNvSpPr>
          <p:nvPr>
            <p:ph type="subTitle" idx="1"/>
          </p:nvPr>
        </p:nvSpPr>
        <p:spPr>
          <a:xfrm>
            <a:off x="483331" y="2231733"/>
            <a:ext cx="8271838" cy="584776"/>
          </a:xfrm>
          <a:prstGeom prst="rect">
            <a:avLst/>
          </a:prstGeom>
          <a:noFill/>
          <a:ln>
            <a:noFill/>
          </a:ln>
        </p:spPr>
        <p:txBody>
          <a:bodyPr lIns="91425" tIns="91425" rIns="91425" bIns="91425" anchor="t" anchorCtr="0"/>
          <a:lstStyle>
            <a:lvl1pPr marL="0" marR="0" lvl="0" indent="0" algn="l" rtl="0">
              <a:spcBef>
                <a:spcPts val="640"/>
              </a:spcBef>
              <a:buClr>
                <a:schemeClr val="dk2"/>
              </a:buClr>
              <a:buFont typeface="Arial"/>
              <a:buNone/>
              <a:defRPr sz="3200" b="0" i="0" u="none" strike="noStrike" cap="none">
                <a:solidFill>
                  <a:schemeClr val="dk2"/>
                </a:solidFill>
                <a:latin typeface="Arial"/>
                <a:ea typeface="Arial"/>
                <a:cs typeface="Arial"/>
                <a:sym typeface="Arial"/>
              </a:defRPr>
            </a:lvl1pPr>
            <a:lvl2pPr marL="457200" marR="0" lvl="1" indent="0" algn="ctr" rtl="0">
              <a:spcBef>
                <a:spcPts val="560"/>
              </a:spcBef>
              <a:buClr>
                <a:srgbClr val="8B8B8B"/>
              </a:buClr>
              <a:buFont typeface="Arial"/>
              <a:buNone/>
              <a:defRPr sz="2800" b="0" i="0" u="none" strike="noStrike" cap="none">
                <a:solidFill>
                  <a:srgbClr val="8B8B8B"/>
                </a:solidFill>
                <a:latin typeface="Arial"/>
                <a:ea typeface="Arial"/>
                <a:cs typeface="Arial"/>
                <a:sym typeface="Arial"/>
              </a:defRPr>
            </a:lvl2pPr>
            <a:lvl3pPr marL="914400" marR="0" lvl="2" indent="0" algn="ctr" rtl="0">
              <a:spcBef>
                <a:spcPts val="480"/>
              </a:spcBef>
              <a:buClr>
                <a:srgbClr val="8B8B8B"/>
              </a:buClr>
              <a:buFont typeface="Arial"/>
              <a:buNone/>
              <a:defRPr sz="2400" b="0" i="0" u="none" strike="noStrike" cap="none">
                <a:solidFill>
                  <a:srgbClr val="8B8B8B"/>
                </a:solidFill>
                <a:latin typeface="Arial"/>
                <a:ea typeface="Arial"/>
                <a:cs typeface="Arial"/>
                <a:sym typeface="Arial"/>
              </a:defRPr>
            </a:lvl3pPr>
            <a:lvl4pPr marL="1371600" marR="0" lvl="3"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4pPr>
            <a:lvl5pPr marL="1828800" marR="0" lvl="4"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5pPr>
            <a:lvl6pPr marL="2286000" marR="0" lvl="5"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6pPr>
            <a:lvl7pPr marL="2743200" marR="0" lvl="6"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7pPr>
            <a:lvl8pPr marL="3200400" marR="0" lvl="7"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8pPr>
            <a:lvl9pPr marL="3657600" marR="0" lvl="8"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9pPr>
          </a:lstStyle>
          <a:p>
            <a:endParaRPr/>
          </a:p>
        </p:txBody>
      </p:sp>
      <p:sp>
        <p:nvSpPr>
          <p:cNvPr id="19" name="Shape 19"/>
          <p:cNvSpPr txBox="1">
            <a:spLocks noGrp="1"/>
          </p:cNvSpPr>
          <p:nvPr>
            <p:ph type="body" idx="2"/>
          </p:nvPr>
        </p:nvSpPr>
        <p:spPr>
          <a:xfrm>
            <a:off x="483331" y="3121466"/>
            <a:ext cx="7597881" cy="369332"/>
          </a:xfrm>
          <a:prstGeom prst="rect">
            <a:avLst/>
          </a:prstGeom>
          <a:noFill/>
          <a:ln>
            <a:noFill/>
          </a:ln>
        </p:spPr>
        <p:txBody>
          <a:bodyPr lIns="91425" tIns="91425" rIns="91425" bIns="91425" anchor="t" anchorCtr="0"/>
          <a:lstStyle>
            <a:lvl1pPr marL="0" marR="0" lvl="0" indent="0" algn="l" rtl="0">
              <a:spcBef>
                <a:spcPts val="360"/>
              </a:spcBef>
              <a:buClr>
                <a:schemeClr val="dk1"/>
              </a:buClr>
              <a:buFont typeface="Arial"/>
              <a:buNone/>
              <a:defRPr sz="18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3_Title Slide - Tan">
    <p:spTree>
      <p:nvGrpSpPr>
        <p:cNvPr id="1" name="Shape 20"/>
        <p:cNvGrpSpPr/>
        <p:nvPr/>
      </p:nvGrpSpPr>
      <p:grpSpPr>
        <a:xfrm>
          <a:off x="0" y="0"/>
          <a:ext cx="0" cy="0"/>
          <a:chOff x="0" y="0"/>
          <a:chExt cx="0" cy="0"/>
        </a:xfrm>
      </p:grpSpPr>
      <p:pic>
        <p:nvPicPr>
          <p:cNvPr id="21" name="Shape 21"/>
          <p:cNvPicPr preferRelativeResize="0"/>
          <p:nvPr/>
        </p:nvPicPr>
        <p:blipFill rotWithShape="1">
          <a:blip r:embed="rId2">
            <a:alphaModFix/>
          </a:blip>
          <a:srcRect/>
          <a:stretch/>
        </p:blipFill>
        <p:spPr>
          <a:xfrm>
            <a:off x="0" y="0"/>
            <a:ext cx="9143998" cy="5142213"/>
          </a:xfrm>
          <a:prstGeom prst="rect">
            <a:avLst/>
          </a:prstGeom>
          <a:noFill/>
          <a:ln>
            <a:noFill/>
          </a:ln>
        </p:spPr>
      </p:pic>
      <p:sp>
        <p:nvSpPr>
          <p:cNvPr id="22" name="Shape 22"/>
          <p:cNvSpPr txBox="1">
            <a:spLocks noGrp="1"/>
          </p:cNvSpPr>
          <p:nvPr>
            <p:ph type="ctrTitle"/>
          </p:nvPr>
        </p:nvSpPr>
        <p:spPr>
          <a:xfrm>
            <a:off x="483331" y="1383507"/>
            <a:ext cx="8271838" cy="769441"/>
          </a:xfrm>
          <a:prstGeom prst="rect">
            <a:avLst/>
          </a:prstGeom>
          <a:noFill/>
          <a:ln>
            <a:noFill/>
          </a:ln>
        </p:spPr>
        <p:txBody>
          <a:bodyPr lIns="91425" tIns="91425" rIns="91425" bIns="91425" anchor="t" anchorCtr="0"/>
          <a:lstStyle>
            <a:lvl1pPr marL="0" marR="0" lvl="0" indent="0" algn="l" rtl="0">
              <a:spcBef>
                <a:spcPts val="0"/>
              </a:spcBef>
              <a:buClr>
                <a:schemeClr val="dk2"/>
              </a:buClr>
              <a:buFont typeface="Arial"/>
              <a:buNone/>
              <a:defRPr sz="4400" b="1"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subTitle" idx="1"/>
          </p:nvPr>
        </p:nvSpPr>
        <p:spPr>
          <a:xfrm>
            <a:off x="483331" y="2231733"/>
            <a:ext cx="8271838" cy="584776"/>
          </a:xfrm>
          <a:prstGeom prst="rect">
            <a:avLst/>
          </a:prstGeom>
          <a:noFill/>
          <a:ln>
            <a:noFill/>
          </a:ln>
        </p:spPr>
        <p:txBody>
          <a:bodyPr lIns="91425" tIns="91425" rIns="91425" bIns="91425" anchor="t" anchorCtr="0"/>
          <a:lstStyle>
            <a:lvl1pPr marL="0" marR="0" lvl="0" indent="0" algn="l" rtl="0">
              <a:spcBef>
                <a:spcPts val="640"/>
              </a:spcBef>
              <a:buClr>
                <a:schemeClr val="dk2"/>
              </a:buClr>
              <a:buFont typeface="Arial"/>
              <a:buNone/>
              <a:defRPr sz="3200" b="0" i="0" u="none" strike="noStrike" cap="none">
                <a:solidFill>
                  <a:schemeClr val="dk2"/>
                </a:solidFill>
                <a:latin typeface="Arial"/>
                <a:ea typeface="Arial"/>
                <a:cs typeface="Arial"/>
                <a:sym typeface="Arial"/>
              </a:defRPr>
            </a:lvl1pPr>
            <a:lvl2pPr marL="457200" marR="0" lvl="1" indent="0" algn="ctr" rtl="0">
              <a:spcBef>
                <a:spcPts val="560"/>
              </a:spcBef>
              <a:buClr>
                <a:srgbClr val="8B8B8B"/>
              </a:buClr>
              <a:buFont typeface="Arial"/>
              <a:buNone/>
              <a:defRPr sz="2800" b="0" i="0" u="none" strike="noStrike" cap="none">
                <a:solidFill>
                  <a:srgbClr val="8B8B8B"/>
                </a:solidFill>
                <a:latin typeface="Arial"/>
                <a:ea typeface="Arial"/>
                <a:cs typeface="Arial"/>
                <a:sym typeface="Arial"/>
              </a:defRPr>
            </a:lvl2pPr>
            <a:lvl3pPr marL="914400" marR="0" lvl="2" indent="0" algn="ctr" rtl="0">
              <a:spcBef>
                <a:spcPts val="480"/>
              </a:spcBef>
              <a:buClr>
                <a:srgbClr val="8B8B8B"/>
              </a:buClr>
              <a:buFont typeface="Arial"/>
              <a:buNone/>
              <a:defRPr sz="2400" b="0" i="0" u="none" strike="noStrike" cap="none">
                <a:solidFill>
                  <a:srgbClr val="8B8B8B"/>
                </a:solidFill>
                <a:latin typeface="Arial"/>
                <a:ea typeface="Arial"/>
                <a:cs typeface="Arial"/>
                <a:sym typeface="Arial"/>
              </a:defRPr>
            </a:lvl3pPr>
            <a:lvl4pPr marL="1371600" marR="0" lvl="3"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4pPr>
            <a:lvl5pPr marL="1828800" marR="0" lvl="4"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5pPr>
            <a:lvl6pPr marL="2286000" marR="0" lvl="5"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6pPr>
            <a:lvl7pPr marL="2743200" marR="0" lvl="6"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7pPr>
            <a:lvl8pPr marL="3200400" marR="0" lvl="7"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8pPr>
            <a:lvl9pPr marL="3657600" marR="0" lvl="8"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9pPr>
          </a:lstStyle>
          <a:p>
            <a:endParaRPr/>
          </a:p>
        </p:txBody>
      </p:sp>
      <p:sp>
        <p:nvSpPr>
          <p:cNvPr id="24" name="Shape 24"/>
          <p:cNvSpPr txBox="1">
            <a:spLocks noGrp="1"/>
          </p:cNvSpPr>
          <p:nvPr>
            <p:ph type="body" idx="2"/>
          </p:nvPr>
        </p:nvSpPr>
        <p:spPr>
          <a:xfrm>
            <a:off x="483331" y="3121466"/>
            <a:ext cx="7597881" cy="369332"/>
          </a:xfrm>
          <a:prstGeom prst="rect">
            <a:avLst/>
          </a:prstGeom>
          <a:noFill/>
          <a:ln>
            <a:noFill/>
          </a:ln>
        </p:spPr>
        <p:txBody>
          <a:bodyPr lIns="91425" tIns="91425" rIns="91425" bIns="91425" anchor="t" anchorCtr="0"/>
          <a:lstStyle>
            <a:lvl1pPr marL="0" marR="0" lvl="0" indent="0" algn="l" rtl="0">
              <a:spcBef>
                <a:spcPts val="360"/>
              </a:spcBef>
              <a:buClr>
                <a:schemeClr val="dk1"/>
              </a:buClr>
              <a:buFont typeface="Arial"/>
              <a:buNone/>
              <a:defRPr sz="18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4_Content Slide">
    <p:spTree>
      <p:nvGrpSpPr>
        <p:cNvPr id="1" name="Shape 25"/>
        <p:cNvGrpSpPr/>
        <p:nvPr/>
      </p:nvGrpSpPr>
      <p:grpSpPr>
        <a:xfrm>
          <a:off x="0" y="0"/>
          <a:ext cx="0" cy="0"/>
          <a:chOff x="0" y="0"/>
          <a:chExt cx="0" cy="0"/>
        </a:xfrm>
      </p:grpSpPr>
      <p:sp>
        <p:nvSpPr>
          <p:cNvPr id="26" name="Shape 26"/>
          <p:cNvSpPr txBox="1">
            <a:spLocks noGrp="1"/>
          </p:cNvSpPr>
          <p:nvPr>
            <p:ph type="ctrTitle"/>
          </p:nvPr>
        </p:nvSpPr>
        <p:spPr>
          <a:xfrm>
            <a:off x="483331" y="386196"/>
            <a:ext cx="8271838" cy="461664"/>
          </a:xfrm>
          <a:prstGeom prst="rect">
            <a:avLst/>
          </a:prstGeom>
          <a:noFill/>
          <a:ln>
            <a:noFill/>
          </a:ln>
        </p:spPr>
        <p:txBody>
          <a:bodyPr lIns="91425" tIns="91425" rIns="91425" bIns="91425" anchor="t" anchorCtr="0"/>
          <a:lstStyle>
            <a:lvl1pPr marL="0" marR="0" lvl="0" indent="0" algn="l" rtl="0">
              <a:spcBef>
                <a:spcPts val="0"/>
              </a:spcBef>
              <a:buClr>
                <a:schemeClr val="dk2"/>
              </a:buClr>
              <a:buFont typeface="Arial"/>
              <a:buNone/>
              <a:defRPr sz="2400" b="1"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subTitle" idx="1"/>
          </p:nvPr>
        </p:nvSpPr>
        <p:spPr>
          <a:xfrm>
            <a:off x="483331" y="893791"/>
            <a:ext cx="8271838" cy="369332"/>
          </a:xfrm>
          <a:prstGeom prst="rect">
            <a:avLst/>
          </a:prstGeom>
          <a:noFill/>
          <a:ln>
            <a:noFill/>
          </a:ln>
        </p:spPr>
        <p:txBody>
          <a:bodyPr lIns="91425" tIns="91425" rIns="91425" bIns="91425" anchor="t" anchorCtr="0"/>
          <a:lstStyle>
            <a:lvl1pPr marL="0" marR="0" lvl="0" indent="0" algn="l" rtl="0">
              <a:spcBef>
                <a:spcPts val="360"/>
              </a:spcBef>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ctr" rtl="0">
              <a:spcBef>
                <a:spcPts val="560"/>
              </a:spcBef>
              <a:buClr>
                <a:srgbClr val="8B8B8B"/>
              </a:buClr>
              <a:buFont typeface="Arial"/>
              <a:buNone/>
              <a:defRPr sz="2800" b="0" i="0" u="none" strike="noStrike" cap="none">
                <a:solidFill>
                  <a:srgbClr val="8B8B8B"/>
                </a:solidFill>
                <a:latin typeface="Arial"/>
                <a:ea typeface="Arial"/>
                <a:cs typeface="Arial"/>
                <a:sym typeface="Arial"/>
              </a:defRPr>
            </a:lvl2pPr>
            <a:lvl3pPr marL="914400" marR="0" lvl="2" indent="0" algn="ctr" rtl="0">
              <a:spcBef>
                <a:spcPts val="480"/>
              </a:spcBef>
              <a:buClr>
                <a:srgbClr val="8B8B8B"/>
              </a:buClr>
              <a:buFont typeface="Arial"/>
              <a:buNone/>
              <a:defRPr sz="2400" b="0" i="0" u="none" strike="noStrike" cap="none">
                <a:solidFill>
                  <a:srgbClr val="8B8B8B"/>
                </a:solidFill>
                <a:latin typeface="Arial"/>
                <a:ea typeface="Arial"/>
                <a:cs typeface="Arial"/>
                <a:sym typeface="Arial"/>
              </a:defRPr>
            </a:lvl3pPr>
            <a:lvl4pPr marL="1371600" marR="0" lvl="3"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4pPr>
            <a:lvl5pPr marL="1828800" marR="0" lvl="4"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5pPr>
            <a:lvl6pPr marL="2286000" marR="0" lvl="5"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6pPr>
            <a:lvl7pPr marL="2743200" marR="0" lvl="6"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7pPr>
            <a:lvl8pPr marL="3200400" marR="0" lvl="7"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8pPr>
            <a:lvl9pPr marL="3657600" marR="0" lvl="8" indent="0" algn="ctr" rtl="0">
              <a:spcBef>
                <a:spcPts val="400"/>
              </a:spcBef>
              <a:buClr>
                <a:srgbClr val="8B8B8B"/>
              </a:buClr>
              <a:buFont typeface="Arial"/>
              <a:buNone/>
              <a:defRPr sz="2000" b="0" i="0" u="none" strike="noStrike" cap="none">
                <a:solidFill>
                  <a:srgbClr val="8B8B8B"/>
                </a:solidFill>
                <a:latin typeface="Arial"/>
                <a:ea typeface="Arial"/>
                <a:cs typeface="Arial"/>
                <a:sym typeface="Arial"/>
              </a:defRPr>
            </a:lvl9pPr>
          </a:lstStyle>
          <a:p>
            <a:endParaRPr/>
          </a:p>
        </p:txBody>
      </p:sp>
      <p:sp>
        <p:nvSpPr>
          <p:cNvPr id="28" name="Shape 28"/>
          <p:cNvSpPr txBox="1">
            <a:spLocks noGrp="1"/>
          </p:cNvSpPr>
          <p:nvPr>
            <p:ph type="body" idx="2"/>
          </p:nvPr>
        </p:nvSpPr>
        <p:spPr>
          <a:xfrm>
            <a:off x="483331" y="1499941"/>
            <a:ext cx="6318835" cy="369332"/>
          </a:xfrm>
          <a:prstGeom prst="rect">
            <a:avLst/>
          </a:prstGeom>
          <a:noFill/>
          <a:ln>
            <a:noFill/>
          </a:ln>
        </p:spPr>
        <p:txBody>
          <a:bodyPr lIns="91425" tIns="91425" rIns="91425" bIns="91425" anchor="t" anchorCtr="0"/>
          <a:lstStyle>
            <a:lvl1pPr marL="0" marR="0" lvl="0" indent="0" algn="l" rtl="0">
              <a:spcBef>
                <a:spcPts val="360"/>
              </a:spcBef>
              <a:buClr>
                <a:schemeClr val="dk1"/>
              </a:buClr>
              <a:buFont typeface="Arial"/>
              <a:buNone/>
              <a:defRPr sz="18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9" name="Shape 29" descr="Brampton-Library-Primary-In-Box-Blue-on-Purple-RGB.png"/>
          <p:cNvPicPr preferRelativeResize="0"/>
          <p:nvPr/>
        </p:nvPicPr>
        <p:blipFill rotWithShape="1">
          <a:blip r:embed="rId2">
            <a:alphaModFix/>
          </a:blip>
          <a:srcRect/>
          <a:stretch/>
        </p:blipFill>
        <p:spPr>
          <a:xfrm>
            <a:off x="8022253" y="3982064"/>
            <a:ext cx="790316" cy="78834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5_Section Slide - Green">
    <p:spTree>
      <p:nvGrpSpPr>
        <p:cNvPr id="1" name="Shape 30"/>
        <p:cNvGrpSpPr/>
        <p:nvPr/>
      </p:nvGrpSpPr>
      <p:grpSpPr>
        <a:xfrm>
          <a:off x="0" y="0"/>
          <a:ext cx="0" cy="0"/>
          <a:chOff x="0" y="0"/>
          <a:chExt cx="0" cy="0"/>
        </a:xfrm>
      </p:grpSpPr>
      <p:pic>
        <p:nvPicPr>
          <p:cNvPr id="31" name="Shape 31"/>
          <p:cNvPicPr preferRelativeResize="0"/>
          <p:nvPr/>
        </p:nvPicPr>
        <p:blipFill rotWithShape="1">
          <a:blip r:embed="rId2">
            <a:alphaModFix/>
          </a:blip>
          <a:srcRect/>
          <a:stretch/>
        </p:blipFill>
        <p:spPr>
          <a:xfrm>
            <a:off x="0" y="0"/>
            <a:ext cx="9143998" cy="5142213"/>
          </a:xfrm>
          <a:prstGeom prst="rect">
            <a:avLst/>
          </a:prstGeom>
          <a:noFill/>
          <a:ln>
            <a:noFill/>
          </a:ln>
        </p:spPr>
      </p:pic>
      <p:sp>
        <p:nvSpPr>
          <p:cNvPr id="32" name="Shape 32"/>
          <p:cNvSpPr txBox="1">
            <a:spLocks noGrp="1"/>
          </p:cNvSpPr>
          <p:nvPr>
            <p:ph type="ctrTitle"/>
          </p:nvPr>
        </p:nvSpPr>
        <p:spPr>
          <a:xfrm>
            <a:off x="483331" y="2109266"/>
            <a:ext cx="8271838" cy="646331"/>
          </a:xfrm>
          <a:prstGeom prst="rect">
            <a:avLst/>
          </a:prstGeom>
          <a:noFill/>
          <a:ln>
            <a:noFill/>
          </a:ln>
        </p:spPr>
        <p:txBody>
          <a:bodyPr lIns="91425" tIns="91425" rIns="91425" bIns="91425" anchor="t" anchorCtr="0"/>
          <a:lstStyle>
            <a:lvl1pPr marL="0" marR="0" lvl="0" indent="0" algn="ctr" rtl="0">
              <a:spcBef>
                <a:spcPts val="0"/>
              </a:spcBef>
              <a:buClr>
                <a:schemeClr val="lt1"/>
              </a:buClr>
              <a:buFont typeface="Arial"/>
              <a:buNone/>
              <a:defRPr sz="36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6_Section Slide - Periwinkle Blue">
    <p:spTree>
      <p:nvGrpSpPr>
        <p:cNvPr id="1" name="Shape 33"/>
        <p:cNvGrpSpPr/>
        <p:nvPr/>
      </p:nvGrpSpPr>
      <p:grpSpPr>
        <a:xfrm>
          <a:off x="0" y="0"/>
          <a:ext cx="0" cy="0"/>
          <a:chOff x="0" y="0"/>
          <a:chExt cx="0" cy="0"/>
        </a:xfrm>
      </p:grpSpPr>
      <p:pic>
        <p:nvPicPr>
          <p:cNvPr id="34" name="Shape 34"/>
          <p:cNvPicPr preferRelativeResize="0"/>
          <p:nvPr/>
        </p:nvPicPr>
        <p:blipFill rotWithShape="1">
          <a:blip r:embed="rId2">
            <a:alphaModFix/>
          </a:blip>
          <a:srcRect/>
          <a:stretch/>
        </p:blipFill>
        <p:spPr>
          <a:xfrm>
            <a:off x="0" y="0"/>
            <a:ext cx="9143996" cy="5142213"/>
          </a:xfrm>
          <a:prstGeom prst="rect">
            <a:avLst/>
          </a:prstGeom>
          <a:noFill/>
          <a:ln>
            <a:noFill/>
          </a:ln>
        </p:spPr>
      </p:pic>
      <p:sp>
        <p:nvSpPr>
          <p:cNvPr id="35" name="Shape 35"/>
          <p:cNvSpPr txBox="1">
            <a:spLocks noGrp="1"/>
          </p:cNvSpPr>
          <p:nvPr>
            <p:ph type="ctrTitle"/>
          </p:nvPr>
        </p:nvSpPr>
        <p:spPr>
          <a:xfrm>
            <a:off x="483331" y="2109266"/>
            <a:ext cx="8271838" cy="646331"/>
          </a:xfrm>
          <a:prstGeom prst="rect">
            <a:avLst/>
          </a:prstGeom>
          <a:noFill/>
          <a:ln>
            <a:noFill/>
          </a:ln>
        </p:spPr>
        <p:txBody>
          <a:bodyPr lIns="91425" tIns="91425" rIns="91425" bIns="91425" anchor="t" anchorCtr="0"/>
          <a:lstStyle>
            <a:lvl1pPr marL="0" marR="0" lvl="0" indent="0" algn="ctr" rtl="0">
              <a:spcBef>
                <a:spcPts val="0"/>
              </a:spcBef>
              <a:buClr>
                <a:schemeClr val="lt1"/>
              </a:buClr>
              <a:buFont typeface="Arial"/>
              <a:buNone/>
              <a:defRPr sz="36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7_Section Slide - Purple">
    <p:spTree>
      <p:nvGrpSpPr>
        <p:cNvPr id="1" name="Shape 36"/>
        <p:cNvGrpSpPr/>
        <p:nvPr/>
      </p:nvGrpSpPr>
      <p:grpSpPr>
        <a:xfrm>
          <a:off x="0" y="0"/>
          <a:ext cx="0" cy="0"/>
          <a:chOff x="0" y="0"/>
          <a:chExt cx="0" cy="0"/>
        </a:xfrm>
      </p:grpSpPr>
      <p:pic>
        <p:nvPicPr>
          <p:cNvPr id="37" name="Shape 37"/>
          <p:cNvPicPr preferRelativeResize="0"/>
          <p:nvPr/>
        </p:nvPicPr>
        <p:blipFill rotWithShape="1">
          <a:blip r:embed="rId2">
            <a:alphaModFix/>
          </a:blip>
          <a:srcRect/>
          <a:stretch/>
        </p:blipFill>
        <p:spPr>
          <a:xfrm>
            <a:off x="0" y="0"/>
            <a:ext cx="9143996" cy="5142212"/>
          </a:xfrm>
          <a:prstGeom prst="rect">
            <a:avLst/>
          </a:prstGeom>
          <a:noFill/>
          <a:ln>
            <a:noFill/>
          </a:ln>
        </p:spPr>
      </p:pic>
      <p:sp>
        <p:nvSpPr>
          <p:cNvPr id="38" name="Shape 38"/>
          <p:cNvSpPr txBox="1">
            <a:spLocks noGrp="1"/>
          </p:cNvSpPr>
          <p:nvPr>
            <p:ph type="ctrTitle"/>
          </p:nvPr>
        </p:nvSpPr>
        <p:spPr>
          <a:xfrm>
            <a:off x="483331" y="2109266"/>
            <a:ext cx="8271838" cy="646331"/>
          </a:xfrm>
          <a:prstGeom prst="rect">
            <a:avLst/>
          </a:prstGeom>
          <a:noFill/>
          <a:ln>
            <a:noFill/>
          </a:ln>
        </p:spPr>
        <p:txBody>
          <a:bodyPr lIns="91425" tIns="91425" rIns="91425" bIns="91425" anchor="t" anchorCtr="0"/>
          <a:lstStyle>
            <a:lvl1pPr marL="0" marR="0" lvl="0" indent="0" algn="ctr" rtl="0">
              <a:spcBef>
                <a:spcPts val="0"/>
              </a:spcBef>
              <a:buClr>
                <a:schemeClr val="lt1"/>
              </a:buClr>
              <a:buFont typeface="Arial"/>
              <a:buNone/>
              <a:defRPr sz="36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8_End Slide">
    <p:spTree>
      <p:nvGrpSpPr>
        <p:cNvPr id="1" name="Shape 39"/>
        <p:cNvGrpSpPr/>
        <p:nvPr/>
      </p:nvGrpSpPr>
      <p:grpSpPr>
        <a:xfrm>
          <a:off x="0" y="0"/>
          <a:ext cx="0" cy="0"/>
          <a:chOff x="0" y="0"/>
          <a:chExt cx="0" cy="0"/>
        </a:xfrm>
      </p:grpSpPr>
      <p:pic>
        <p:nvPicPr>
          <p:cNvPr id="40" name="Shape 40"/>
          <p:cNvPicPr preferRelativeResize="0"/>
          <p:nvPr/>
        </p:nvPicPr>
        <p:blipFill rotWithShape="1">
          <a:blip r:embed="rId2">
            <a:alphaModFix/>
          </a:blip>
          <a:srcRect/>
          <a:stretch/>
        </p:blipFill>
        <p:spPr>
          <a:xfrm>
            <a:off x="1" y="0"/>
            <a:ext cx="9143995" cy="514221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9_Blank">
    <p:spTree>
      <p:nvGrpSpPr>
        <p:cNvPr id="1" name="Shape 4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www.cagbc.ca/"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carleton.ca/healthy-workplace/"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healthyworkplacemonth.ca/e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Shape 47"/>
          <p:cNvSpPr txBox="1">
            <a:spLocks noGrp="1"/>
          </p:cNvSpPr>
          <p:nvPr>
            <p:ph type="ctrTitle"/>
          </p:nvPr>
        </p:nvSpPr>
        <p:spPr>
          <a:xfrm>
            <a:off x="483331" y="1383507"/>
            <a:ext cx="8271900" cy="769500"/>
          </a:xfrm>
          <a:prstGeom prst="rect">
            <a:avLst/>
          </a:prstGeom>
        </p:spPr>
        <p:txBody>
          <a:bodyPr lIns="91425" tIns="91425" rIns="91425" bIns="91425" anchor="t" anchorCtr="0">
            <a:noAutofit/>
          </a:bodyPr>
          <a:lstStyle/>
          <a:p>
            <a:pPr lvl="0">
              <a:spcBef>
                <a:spcPts val="0"/>
              </a:spcBef>
              <a:buNone/>
            </a:pPr>
            <a:r>
              <a:rPr lang="en-CA" dirty="0" smtClean="0"/>
              <a:t>A Healthy Workplace</a:t>
            </a:r>
            <a:endParaRPr dirty="0"/>
          </a:p>
        </p:txBody>
      </p:sp>
      <p:sp>
        <p:nvSpPr>
          <p:cNvPr id="48" name="Shape 48"/>
          <p:cNvSpPr txBox="1">
            <a:spLocks noGrp="1"/>
          </p:cNvSpPr>
          <p:nvPr>
            <p:ph type="subTitle" idx="1"/>
          </p:nvPr>
        </p:nvSpPr>
        <p:spPr>
          <a:xfrm>
            <a:off x="483331" y="2231733"/>
            <a:ext cx="8271900" cy="584700"/>
          </a:xfrm>
          <a:prstGeom prst="rect">
            <a:avLst/>
          </a:prstGeom>
        </p:spPr>
        <p:txBody>
          <a:bodyPr lIns="91425" tIns="91425" rIns="91425" bIns="91425" anchor="t" anchorCtr="0">
            <a:noAutofit/>
          </a:bodyPr>
          <a:lstStyle/>
          <a:p>
            <a:pPr lvl="0">
              <a:spcBef>
                <a:spcPts val="0"/>
              </a:spcBef>
              <a:buNone/>
            </a:pPr>
            <a:r>
              <a:rPr lang="en-CA" dirty="0" smtClean="0"/>
              <a:t>An ALL In Holistic view of one approach</a:t>
            </a:r>
            <a:endParaRPr dirty="0"/>
          </a:p>
        </p:txBody>
      </p:sp>
      <p:sp>
        <p:nvSpPr>
          <p:cNvPr id="49" name="Shape 49"/>
          <p:cNvSpPr txBox="1">
            <a:spLocks noGrp="1"/>
          </p:cNvSpPr>
          <p:nvPr>
            <p:ph type="body" idx="2"/>
          </p:nvPr>
        </p:nvSpPr>
        <p:spPr>
          <a:xfrm>
            <a:off x="483331" y="3121466"/>
            <a:ext cx="7597800" cy="369299"/>
          </a:xfrm>
          <a:prstGeom prst="rect">
            <a:avLst/>
          </a:prstGeom>
        </p:spPr>
        <p:txBody>
          <a:bodyPr lIns="91425" tIns="91425" rIns="91425" bIns="91425" anchor="t" anchorCtr="0">
            <a:noAutofit/>
          </a:bodyPr>
          <a:lstStyle/>
          <a:p>
            <a:pPr lvl="0">
              <a:spcBef>
                <a:spcPts val="0"/>
              </a:spcBef>
              <a:buNone/>
            </a:pPr>
            <a:r>
              <a:rPr lang="en-CA" dirty="0" smtClean="0"/>
              <a:t>Michael Georgie – Facility Project Manager, Brampton Library</a:t>
            </a: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2"/>
          </p:nvPr>
        </p:nvSpPr>
        <p:spPr>
          <a:xfrm>
            <a:off x="483331" y="483518"/>
            <a:ext cx="7113005" cy="4464496"/>
          </a:xfrm>
        </p:spPr>
        <p:txBody>
          <a:bodyPr/>
          <a:lstStyle/>
          <a:p>
            <a:endParaRPr lang="en-CA"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750" y="483518"/>
            <a:ext cx="6025466"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61291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LEED</a:t>
            </a:r>
            <a:endParaRPr lang="en-CA" dirty="0"/>
          </a:p>
        </p:txBody>
      </p:sp>
      <p:sp>
        <p:nvSpPr>
          <p:cNvPr id="4" name="Text Placeholder 3"/>
          <p:cNvSpPr>
            <a:spLocks noGrp="1"/>
          </p:cNvSpPr>
          <p:nvPr>
            <p:ph type="body" idx="2"/>
          </p:nvPr>
        </p:nvSpPr>
        <p:spPr>
          <a:xfrm>
            <a:off x="483331" y="915566"/>
            <a:ext cx="6318835" cy="3888432"/>
          </a:xfrm>
        </p:spPr>
        <p:txBody>
          <a:bodyPr/>
          <a:lstStyle/>
          <a:p>
            <a:r>
              <a:rPr lang="en-CA" dirty="0" smtClean="0">
                <a:hlinkClick r:id="rId2"/>
              </a:rPr>
              <a:t>www.cagbc.ca</a:t>
            </a:r>
            <a:endParaRPr lang="en-CA" dirty="0" smtClean="0"/>
          </a:p>
          <a:p>
            <a:r>
              <a:rPr lang="en-CA" sz="1400" b="1" dirty="0" smtClean="0"/>
              <a:t>Leadership </a:t>
            </a:r>
            <a:r>
              <a:rPr lang="en-CA" sz="1400" b="1" dirty="0"/>
              <a:t>in Energy and Environmental Design</a:t>
            </a:r>
            <a:r>
              <a:rPr lang="en-CA" sz="1400" b="1" baseline="30000" dirty="0"/>
              <a:t>®</a:t>
            </a:r>
            <a:r>
              <a:rPr lang="en-CA" sz="1400" b="1" dirty="0"/>
              <a:t> (LEED)</a:t>
            </a:r>
            <a:r>
              <a:rPr lang="en-CA" sz="1400" dirty="0"/>
              <a:t> is a rating system that is recognized as the international mark of excellence for green building in over 160 countries. Since 2002, the Canada Green Building Council</a:t>
            </a:r>
            <a:r>
              <a:rPr lang="en-CA" sz="1400" baseline="30000" dirty="0"/>
              <a:t>®</a:t>
            </a:r>
            <a:r>
              <a:rPr lang="en-CA" sz="1400" dirty="0"/>
              <a:t> (</a:t>
            </a:r>
            <a:r>
              <a:rPr lang="en-CA" sz="1400" dirty="0" err="1"/>
              <a:t>CaGBC</a:t>
            </a:r>
            <a:r>
              <a:rPr lang="en-CA" sz="1400" dirty="0"/>
              <a:t>) and LEED Canada have been redefining the buildings and communities where Canadians live, work and learn.</a:t>
            </a:r>
          </a:p>
          <a:p>
            <a:r>
              <a:rPr lang="en-CA" sz="1400" dirty="0"/>
              <a:t>LEED works because it recognizes that sustainability should be at the heart of all buildings – in their design, construction and operation. </a:t>
            </a:r>
            <a:r>
              <a:rPr lang="en-CA" sz="1400" b="1" dirty="0"/>
              <a:t>Since 2004, the </a:t>
            </a:r>
            <a:r>
              <a:rPr lang="en-CA" sz="1400" b="1" dirty="0" err="1"/>
              <a:t>CaGBC</a:t>
            </a:r>
            <a:r>
              <a:rPr lang="en-CA" sz="1400" b="1" dirty="0"/>
              <a:t> has certified over 2,800 LEED buildings in Canada and registered over 5,000 – with the second highest number of LEED projects anywhere in the world.</a:t>
            </a:r>
            <a:endParaRPr lang="en-CA" sz="1400" dirty="0"/>
          </a:p>
          <a:p>
            <a:r>
              <a:rPr lang="en-CA" sz="1400" dirty="0"/>
              <a:t>Green buildings create a healthier indoor environment for occupants through better indoor air quality, less harmful products, and more natural daylight. They also reduce waste, conserve energy, decrease water consumption, and drive innovation. All of this can positively affect your bottom line and boost productivity.</a:t>
            </a:r>
          </a:p>
          <a:p>
            <a:endParaRPr lang="en-CA" sz="1400" dirty="0"/>
          </a:p>
        </p:txBody>
      </p:sp>
    </p:spTree>
    <p:extLst>
      <p:ext uri="{BB962C8B-B14F-4D97-AF65-F5344CB8AC3E}">
        <p14:creationId xmlns:p14="http://schemas.microsoft.com/office/powerpoint/2010/main" val="4968075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51942"/>
            <a:ext cx="5112568" cy="4876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98522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9502"/>
            <a:ext cx="4644007" cy="480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14800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err="1" smtClean="0"/>
              <a:t>GreenGuard</a:t>
            </a:r>
            <a:endParaRPr lang="en-CA" dirty="0"/>
          </a:p>
        </p:txBody>
      </p:sp>
      <p:sp>
        <p:nvSpPr>
          <p:cNvPr id="4" name="Text Placeholder 3"/>
          <p:cNvSpPr>
            <a:spLocks noGrp="1"/>
          </p:cNvSpPr>
          <p:nvPr>
            <p:ph type="body" idx="2"/>
          </p:nvPr>
        </p:nvSpPr>
        <p:spPr>
          <a:xfrm>
            <a:off x="467544" y="1059582"/>
            <a:ext cx="6318835" cy="3880121"/>
          </a:xfrm>
        </p:spPr>
        <p:txBody>
          <a:bodyPr/>
          <a:lstStyle/>
          <a:p>
            <a:endParaRPr lang="en-CA" dirty="0" smtClean="0"/>
          </a:p>
          <a:p>
            <a:endParaRPr lang="en-CA" dirty="0"/>
          </a:p>
          <a:p>
            <a:endParaRPr lang="en-CA" dirty="0" smtClean="0"/>
          </a:p>
          <a:p>
            <a:endParaRPr lang="en-CA" dirty="0"/>
          </a:p>
        </p:txBody>
      </p:sp>
      <p:sp>
        <p:nvSpPr>
          <p:cNvPr id="5" name="Rectangle 4"/>
          <p:cNvSpPr/>
          <p:nvPr/>
        </p:nvSpPr>
        <p:spPr>
          <a:xfrm>
            <a:off x="539552" y="1059583"/>
            <a:ext cx="6318448" cy="4862870"/>
          </a:xfrm>
          <a:prstGeom prst="rect">
            <a:avLst/>
          </a:prstGeom>
        </p:spPr>
        <p:txBody>
          <a:bodyPr wrap="square">
            <a:spAutoFit/>
          </a:bodyPr>
          <a:lstStyle/>
          <a:p>
            <a:endParaRPr lang="en-CA" dirty="0" smtClean="0"/>
          </a:p>
          <a:p>
            <a:r>
              <a:rPr lang="en-CA" sz="1600" dirty="0" smtClean="0"/>
              <a:t>www.greenguard.org</a:t>
            </a:r>
            <a:endParaRPr lang="en-CA" sz="1600" dirty="0"/>
          </a:p>
          <a:p>
            <a:endParaRPr lang="en-CA" sz="1600" dirty="0" smtClean="0"/>
          </a:p>
          <a:p>
            <a:r>
              <a:rPr lang="en-CA" sz="1600" dirty="0" smtClean="0"/>
              <a:t>UL </a:t>
            </a:r>
            <a:r>
              <a:rPr lang="en-CA" sz="1600" dirty="0"/>
              <a:t>Environment's GREENGUARD Certification program helps manufacturers create--and helps buyers identify and trust--interior products and materials that have low chemical emissions, improving the quality of the air in which the products are used. All certified products must meet stringent emissions standards based on established chemical exposure criteria</a:t>
            </a:r>
            <a:r>
              <a:rPr lang="en-CA" sz="1600" dirty="0" smtClean="0"/>
              <a:t>.</a:t>
            </a:r>
          </a:p>
          <a:p>
            <a:endParaRPr lang="en-CA" dirty="0"/>
          </a:p>
          <a:p>
            <a:endParaRPr lang="en-CA" dirty="0" smtClean="0"/>
          </a:p>
          <a:p>
            <a:endParaRPr lang="en-CA" dirty="0"/>
          </a:p>
          <a:p>
            <a:endParaRPr lang="en-CA" dirty="0" smtClean="0"/>
          </a:p>
          <a:p>
            <a:endParaRPr lang="en-CA" dirty="0"/>
          </a:p>
          <a:p>
            <a:endParaRPr lang="en-CA" dirty="0" smtClean="0"/>
          </a:p>
          <a:p>
            <a:endParaRPr lang="en-CA" dirty="0"/>
          </a:p>
          <a:p>
            <a:endParaRPr lang="en-CA" dirty="0" smtClean="0"/>
          </a:p>
          <a:p>
            <a:endParaRPr lang="en-CA" dirty="0"/>
          </a:p>
          <a:p>
            <a:endParaRPr lang="en-CA" dirty="0" smtClean="0"/>
          </a:p>
          <a:p>
            <a:endParaRPr lang="en-CA" dirty="0"/>
          </a:p>
          <a:p>
            <a:endParaRPr lang="en-CA" dirty="0"/>
          </a:p>
        </p:txBody>
      </p:sp>
    </p:spTree>
    <p:extLst>
      <p:ext uri="{BB962C8B-B14F-4D97-AF65-F5344CB8AC3E}">
        <p14:creationId xmlns:p14="http://schemas.microsoft.com/office/powerpoint/2010/main" val="23910762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How to integrate in your projects?</a:t>
            </a:r>
            <a:endParaRPr lang="en-CA" dirty="0"/>
          </a:p>
        </p:txBody>
      </p:sp>
      <p:sp>
        <p:nvSpPr>
          <p:cNvPr id="4" name="Text Placeholder 3"/>
          <p:cNvSpPr>
            <a:spLocks noGrp="1"/>
          </p:cNvSpPr>
          <p:nvPr>
            <p:ph type="body" idx="2"/>
          </p:nvPr>
        </p:nvSpPr>
        <p:spPr>
          <a:xfrm>
            <a:off x="483331" y="987574"/>
            <a:ext cx="6318835" cy="3816424"/>
          </a:xfrm>
        </p:spPr>
        <p:txBody>
          <a:bodyPr/>
          <a:lstStyle/>
          <a:p>
            <a:pPr marL="285750" indent="-285750">
              <a:buFont typeface="Wingdings" panose="05000000000000000000" pitchFamily="2" charset="2"/>
              <a:buChar char="§"/>
            </a:pPr>
            <a:r>
              <a:rPr lang="en-CA" sz="1400" dirty="0" smtClean="0"/>
              <a:t>IAQ (indoor air quality)</a:t>
            </a:r>
          </a:p>
          <a:p>
            <a:pPr marL="1028700" lvl="1" indent="-285750">
              <a:buFont typeface="Wingdings" panose="05000000000000000000" pitchFamily="2" charset="2"/>
              <a:buChar char="§"/>
            </a:pPr>
            <a:r>
              <a:rPr lang="en-CA" sz="1400" dirty="0" smtClean="0"/>
              <a:t>Green guard paint/furniture/flooring, upgrade </a:t>
            </a:r>
            <a:r>
              <a:rPr lang="en-CA" sz="1400" dirty="0" err="1" smtClean="0"/>
              <a:t>hvac</a:t>
            </a:r>
            <a:r>
              <a:rPr lang="en-CA" sz="1400" dirty="0"/>
              <a:t> </a:t>
            </a:r>
            <a:endParaRPr lang="en-CA" sz="400" dirty="0" smtClean="0"/>
          </a:p>
          <a:p>
            <a:pPr marL="285750" indent="-285750">
              <a:buFont typeface="Wingdings" panose="05000000000000000000" pitchFamily="2" charset="2"/>
              <a:buChar char="§"/>
            </a:pPr>
            <a:r>
              <a:rPr lang="en-CA" sz="1400" dirty="0" smtClean="0"/>
              <a:t>Electricity</a:t>
            </a:r>
          </a:p>
          <a:p>
            <a:pPr marL="1028700" lvl="1" indent="-285750">
              <a:buFont typeface="Wingdings" panose="05000000000000000000" pitchFamily="2" charset="2"/>
              <a:buChar char="§"/>
            </a:pPr>
            <a:r>
              <a:rPr lang="en-CA" sz="1400" dirty="0" smtClean="0"/>
              <a:t>Led lighting (in &amp; outdoors), room sensors, change </a:t>
            </a:r>
            <a:r>
              <a:rPr lang="en-CA" sz="1400" dirty="0" err="1" smtClean="0"/>
              <a:t>flourescent</a:t>
            </a:r>
            <a:r>
              <a:rPr lang="en-CA" sz="1400" dirty="0" smtClean="0"/>
              <a:t> bulbs from T12 to T8, connect lighting to BAS (Building Automation System), generation (solar panel, windmill)</a:t>
            </a:r>
          </a:p>
          <a:p>
            <a:pPr marL="285750" indent="-285750">
              <a:buFont typeface="Wingdings" panose="05000000000000000000" pitchFamily="2" charset="2"/>
              <a:buChar char="§"/>
            </a:pPr>
            <a:r>
              <a:rPr lang="en-CA" sz="1400" dirty="0" smtClean="0"/>
              <a:t>Water (indoors)</a:t>
            </a:r>
          </a:p>
          <a:p>
            <a:pPr marL="1028700" lvl="1" indent="-285750">
              <a:buFont typeface="Wingdings" panose="05000000000000000000" pitchFamily="2" charset="2"/>
              <a:buChar char="§"/>
            </a:pPr>
            <a:r>
              <a:rPr lang="en-CA" sz="1400" dirty="0" smtClean="0"/>
              <a:t>Hands free fixtures, grey water system</a:t>
            </a:r>
          </a:p>
          <a:p>
            <a:pPr marL="285750" indent="-285750">
              <a:buFont typeface="Wingdings" panose="05000000000000000000" pitchFamily="2" charset="2"/>
              <a:buChar char="§"/>
            </a:pPr>
            <a:r>
              <a:rPr lang="en-CA" sz="1400" dirty="0" smtClean="0"/>
              <a:t>Water (outdoors)</a:t>
            </a:r>
          </a:p>
          <a:p>
            <a:pPr marL="1028700" lvl="1" indent="-285750">
              <a:buFont typeface="Wingdings" panose="05000000000000000000" pitchFamily="2" charset="2"/>
              <a:buChar char="§"/>
            </a:pPr>
            <a:r>
              <a:rPr lang="en-CA" sz="1400" dirty="0" smtClean="0"/>
              <a:t>Storm water management (green roof, </a:t>
            </a:r>
            <a:r>
              <a:rPr lang="en-CA" sz="1400" dirty="0" err="1" smtClean="0"/>
              <a:t>bioswale</a:t>
            </a:r>
            <a:r>
              <a:rPr lang="en-CA" sz="1400" dirty="0" smtClean="0"/>
              <a:t>)</a:t>
            </a:r>
          </a:p>
          <a:p>
            <a:pPr marL="285750" indent="-285750">
              <a:buFont typeface="Wingdings" panose="05000000000000000000" pitchFamily="2" charset="2"/>
              <a:buChar char="§"/>
            </a:pPr>
            <a:r>
              <a:rPr lang="en-CA" sz="1400" dirty="0" smtClean="0"/>
              <a:t>Environment</a:t>
            </a:r>
          </a:p>
          <a:p>
            <a:pPr marL="1028700" lvl="1" indent="-285750">
              <a:buFont typeface="Wingdings" panose="05000000000000000000" pitchFamily="2" charset="2"/>
              <a:buChar char="§"/>
            </a:pPr>
            <a:r>
              <a:rPr lang="en-CA" sz="1400" dirty="0" smtClean="0"/>
              <a:t>Carpool spots, electric vehicle charging, reduce light pollution, environmentally friendly cleaning supplies, </a:t>
            </a:r>
          </a:p>
          <a:p>
            <a:pPr marL="285750" indent="-285750">
              <a:buFont typeface="Wingdings" panose="05000000000000000000" pitchFamily="2" charset="2"/>
              <a:buChar char="§"/>
            </a:pPr>
            <a:endParaRPr lang="en-CA" sz="1400" dirty="0" smtClean="0"/>
          </a:p>
          <a:p>
            <a:pPr marL="1028700" lvl="1" indent="-285750">
              <a:buFont typeface="Wingdings" panose="05000000000000000000" pitchFamily="2" charset="2"/>
              <a:buChar char="§"/>
            </a:pPr>
            <a:endParaRPr lang="en-CA" sz="1400" dirty="0" smtClean="0"/>
          </a:p>
        </p:txBody>
      </p:sp>
    </p:spTree>
    <p:extLst>
      <p:ext uri="{BB962C8B-B14F-4D97-AF65-F5344CB8AC3E}">
        <p14:creationId xmlns:p14="http://schemas.microsoft.com/office/powerpoint/2010/main" val="1840295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Shape 55"/>
          <p:cNvSpPr txBox="1">
            <a:spLocks noGrp="1"/>
          </p:cNvSpPr>
          <p:nvPr>
            <p:ph type="ctrTitle"/>
          </p:nvPr>
        </p:nvSpPr>
        <p:spPr>
          <a:xfrm>
            <a:off x="483331" y="386196"/>
            <a:ext cx="8271900" cy="461700"/>
          </a:xfrm>
          <a:prstGeom prst="rect">
            <a:avLst/>
          </a:prstGeom>
          <a:noFill/>
          <a:ln>
            <a:noFill/>
          </a:ln>
        </p:spPr>
        <p:txBody>
          <a:bodyPr lIns="91425" tIns="45700" rIns="91425" bIns="45700" anchor="t" anchorCtr="0">
            <a:noAutofit/>
          </a:bodyPr>
          <a:lstStyle/>
          <a:p>
            <a:pPr marL="0" marR="0" lvl="0" indent="0" algn="l" rtl="0">
              <a:spcBef>
                <a:spcPts val="0"/>
              </a:spcBef>
              <a:buClr>
                <a:schemeClr val="dk2"/>
              </a:buClr>
              <a:buSzPct val="25000"/>
              <a:buFont typeface="Arial"/>
              <a:buNone/>
            </a:pPr>
            <a:r>
              <a:rPr lang="en-CA" sz="4400" b="1" i="0" u="none" strike="noStrike" cap="none" dirty="0" smtClean="0">
                <a:solidFill>
                  <a:schemeClr val="dk2"/>
                </a:solidFill>
                <a:latin typeface="Arial"/>
                <a:ea typeface="Arial"/>
                <a:cs typeface="Arial"/>
                <a:sym typeface="Arial"/>
              </a:rPr>
              <a:t>Agenda</a:t>
            </a:r>
            <a:endParaRPr sz="4400" b="1" i="0" u="none" strike="noStrike" cap="none" dirty="0">
              <a:solidFill>
                <a:schemeClr val="dk2"/>
              </a:solidFill>
              <a:latin typeface="Arial"/>
              <a:ea typeface="Arial"/>
              <a:cs typeface="Arial"/>
              <a:sym typeface="Arial"/>
            </a:endParaRPr>
          </a:p>
        </p:txBody>
      </p:sp>
      <p:sp>
        <p:nvSpPr>
          <p:cNvPr id="57" name="Shape 57"/>
          <p:cNvSpPr txBox="1">
            <a:spLocks noGrp="1"/>
          </p:cNvSpPr>
          <p:nvPr>
            <p:ph type="body" idx="2"/>
          </p:nvPr>
        </p:nvSpPr>
        <p:spPr>
          <a:xfrm>
            <a:off x="483331" y="1499940"/>
            <a:ext cx="6318900" cy="3232049"/>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Wingdings" panose="05000000000000000000" pitchFamily="2" charset="2"/>
              <a:buChar char="§"/>
            </a:pPr>
            <a:r>
              <a:rPr lang="en-CA" sz="2400" dirty="0" smtClean="0"/>
              <a:t>What is a healthy workplace?</a:t>
            </a:r>
          </a:p>
          <a:p>
            <a:pPr marL="285750" marR="0" lvl="0" indent="-285750" algn="l" rtl="0">
              <a:spcBef>
                <a:spcPts val="0"/>
              </a:spcBef>
              <a:buClr>
                <a:schemeClr val="dk1"/>
              </a:buClr>
              <a:buSzPct val="100000"/>
              <a:buFont typeface="Wingdings" panose="05000000000000000000" pitchFamily="2" charset="2"/>
              <a:buChar char="§"/>
            </a:pPr>
            <a:r>
              <a:rPr lang="en-CA" sz="2400" dirty="0" smtClean="0"/>
              <a:t>Springdale Library and Neighborhood Park</a:t>
            </a:r>
          </a:p>
          <a:p>
            <a:pPr marL="1028700" lvl="1" indent="-285750">
              <a:spcBef>
                <a:spcPts val="0"/>
              </a:spcBef>
              <a:buFont typeface="Wingdings" panose="05000000000000000000" pitchFamily="2" charset="2"/>
              <a:buChar char="§"/>
            </a:pPr>
            <a:r>
              <a:rPr lang="en-CA" sz="2400" dirty="0"/>
              <a:t>Functional Plan</a:t>
            </a:r>
          </a:p>
          <a:p>
            <a:pPr marL="1028700" lvl="1" indent="-285750">
              <a:spcBef>
                <a:spcPts val="0"/>
              </a:spcBef>
              <a:buFont typeface="Wingdings" panose="05000000000000000000" pitchFamily="2" charset="2"/>
              <a:buChar char="§"/>
            </a:pPr>
            <a:r>
              <a:rPr lang="en-CA" sz="2400" dirty="0" err="1" smtClean="0"/>
              <a:t>PreDesign</a:t>
            </a:r>
            <a:r>
              <a:rPr lang="en-CA" sz="2400" dirty="0" smtClean="0"/>
              <a:t> and Design</a:t>
            </a:r>
          </a:p>
          <a:p>
            <a:pPr marL="1028700" lvl="1" indent="-285750">
              <a:spcBef>
                <a:spcPts val="0"/>
              </a:spcBef>
              <a:buFont typeface="Wingdings" panose="05000000000000000000" pitchFamily="2" charset="2"/>
              <a:buChar char="§"/>
            </a:pPr>
            <a:r>
              <a:rPr lang="en-CA" sz="2400" dirty="0" smtClean="0"/>
              <a:t>Construction</a:t>
            </a:r>
            <a:endParaRPr lang="en-CA" sz="2400" dirty="0"/>
          </a:p>
          <a:p>
            <a:pPr marL="285750" indent="-285750">
              <a:spcBef>
                <a:spcPts val="0"/>
              </a:spcBef>
              <a:buSzPct val="100000"/>
              <a:buFont typeface="Wingdings" panose="05000000000000000000" pitchFamily="2" charset="2"/>
              <a:buChar char="§"/>
            </a:pPr>
            <a:r>
              <a:rPr lang="en-CA" sz="2400" dirty="0" smtClean="0"/>
              <a:t>How to integrate in your projects</a:t>
            </a:r>
          </a:p>
          <a:p>
            <a:pPr marL="285750" indent="-285750">
              <a:spcBef>
                <a:spcPts val="0"/>
              </a:spcBef>
              <a:buSzPct val="100000"/>
              <a:buFont typeface="Wingdings" panose="05000000000000000000" pitchFamily="2" charset="2"/>
              <a:buChar char="§"/>
            </a:pPr>
            <a:r>
              <a:rPr lang="en-CA" sz="2400" dirty="0" smtClean="0"/>
              <a:t>Questions </a:t>
            </a:r>
            <a:endParaRPr lang="en-CA" sz="2400" b="0" i="0" u="none" strike="noStrike" cap="none" dirty="0" smtClean="0">
              <a:solidFill>
                <a:schemeClr val="dk1"/>
              </a:solidFill>
              <a:sym typeface="Arial"/>
            </a:endParaRPr>
          </a:p>
          <a:p>
            <a:pPr marL="1028700" lvl="1" indent="-285750">
              <a:spcBef>
                <a:spcPts val="0"/>
              </a:spcBef>
              <a:buSzPct val="25000"/>
              <a:buFont typeface="Wingdings" panose="05000000000000000000" pitchFamily="2" charset="2"/>
              <a:buChar char="§"/>
            </a:pPr>
            <a:endParaRPr lang="en-CA"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ctrTitle"/>
          </p:nvPr>
        </p:nvSpPr>
        <p:spPr>
          <a:xfrm>
            <a:off x="483331" y="386196"/>
            <a:ext cx="8271900" cy="461700"/>
          </a:xfrm>
          <a:prstGeom prst="rect">
            <a:avLst/>
          </a:prstGeom>
          <a:noFill/>
          <a:ln>
            <a:noFill/>
          </a:ln>
        </p:spPr>
        <p:txBody>
          <a:bodyPr lIns="91425" tIns="45700" rIns="91425" bIns="45700" anchor="t" anchorCtr="0">
            <a:noAutofit/>
          </a:bodyPr>
          <a:lstStyle/>
          <a:p>
            <a:pPr marL="0" marR="0" lvl="0" indent="0" algn="l" rtl="0">
              <a:spcBef>
                <a:spcPts val="0"/>
              </a:spcBef>
              <a:buClr>
                <a:schemeClr val="dk2"/>
              </a:buClr>
              <a:buSzPct val="25000"/>
              <a:buFont typeface="Arial"/>
              <a:buNone/>
            </a:pPr>
            <a:r>
              <a:rPr lang="en-CA" sz="4400" b="1" i="0" u="none" strike="noStrike" cap="none" dirty="0" smtClean="0">
                <a:solidFill>
                  <a:schemeClr val="dk2"/>
                </a:solidFill>
                <a:latin typeface="Arial"/>
                <a:ea typeface="Arial"/>
                <a:cs typeface="Arial"/>
                <a:sym typeface="Arial"/>
              </a:rPr>
              <a:t>Healthy Workplace</a:t>
            </a:r>
            <a:endParaRPr sz="4400" b="1" i="0" u="none" strike="noStrike" cap="none" dirty="0">
              <a:solidFill>
                <a:schemeClr val="dk2"/>
              </a:solidFill>
              <a:latin typeface="Arial"/>
              <a:ea typeface="Arial"/>
              <a:cs typeface="Arial"/>
              <a:sym typeface="Arial"/>
            </a:endParaRPr>
          </a:p>
        </p:txBody>
      </p:sp>
      <p:sp>
        <p:nvSpPr>
          <p:cNvPr id="65" name="Shape 65"/>
          <p:cNvSpPr txBox="1">
            <a:spLocks noGrp="1"/>
          </p:cNvSpPr>
          <p:nvPr>
            <p:ph type="body" idx="2"/>
          </p:nvPr>
        </p:nvSpPr>
        <p:spPr>
          <a:xfrm>
            <a:off x="483331" y="1499940"/>
            <a:ext cx="6318900" cy="3376065"/>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CA" sz="1800" b="0" i="0" u="none" strike="noStrike" cap="none" dirty="0" smtClean="0">
                <a:solidFill>
                  <a:schemeClr val="dk1"/>
                </a:solidFill>
                <a:latin typeface="Arial"/>
                <a:ea typeface="Arial"/>
                <a:cs typeface="Arial"/>
                <a:sym typeface="Arial"/>
              </a:rPr>
              <a:t>CCOHS describes a healthy workplace as:</a:t>
            </a:r>
          </a:p>
          <a:p>
            <a:pPr marL="0" marR="0" lvl="0" indent="0" algn="l" rtl="0">
              <a:spcBef>
                <a:spcPts val="0"/>
              </a:spcBef>
              <a:buClr>
                <a:schemeClr val="dk1"/>
              </a:buClr>
              <a:buSzPct val="25000"/>
              <a:buFont typeface="Arial"/>
              <a:buNone/>
            </a:pPr>
            <a:endParaRPr lang="en-CA" sz="1800" b="0" i="0" u="none" strike="noStrike" cap="none" dirty="0" smtClean="0">
              <a:solidFill>
                <a:schemeClr val="dk1"/>
              </a:solidFill>
              <a:latin typeface="Arial"/>
              <a:ea typeface="Arial"/>
              <a:cs typeface="Arial"/>
              <a:sym typeface="Arial"/>
            </a:endParaRPr>
          </a:p>
          <a:p>
            <a:pPr lvl="0">
              <a:spcBef>
                <a:spcPts val="0"/>
              </a:spcBef>
              <a:buSzPct val="25000"/>
            </a:pPr>
            <a:r>
              <a:rPr lang="en-CA" sz="1400" dirty="0"/>
              <a:t>There is a strong connection between the health and well being of people and their work environments. When people feel valued, respected and satisfied in their jobs and work in safe, healthy environments, they are more likely to be more productive and committed to their work. Everyone can benefit from a healthy </a:t>
            </a:r>
            <a:r>
              <a:rPr lang="en-CA" sz="1400" dirty="0" smtClean="0"/>
              <a:t>workplace. (Canadian Centre for Occupational Health &amp; Safety)</a:t>
            </a:r>
          </a:p>
          <a:p>
            <a:pPr lvl="0">
              <a:spcBef>
                <a:spcPts val="0"/>
              </a:spcBef>
              <a:buSzPct val="25000"/>
            </a:pPr>
            <a:endParaRPr lang="en-CA" sz="1400" b="0" i="0" u="none" strike="noStrike" cap="none" dirty="0">
              <a:solidFill>
                <a:schemeClr val="dk1"/>
              </a:solidFill>
              <a:sym typeface="Arial"/>
            </a:endParaRPr>
          </a:p>
          <a:p>
            <a:pPr lvl="0">
              <a:spcBef>
                <a:spcPts val="0"/>
              </a:spcBef>
              <a:buSzPct val="25000"/>
            </a:pPr>
            <a:r>
              <a:rPr lang="en-CA" sz="1400" dirty="0">
                <a:hlinkClick r:id="rId3"/>
              </a:rPr>
              <a:t>https://carleton.ca/healthy-workplace</a:t>
            </a:r>
            <a:r>
              <a:rPr lang="en-CA" sz="1400" dirty="0" smtClean="0">
                <a:hlinkClick r:id="rId3"/>
              </a:rPr>
              <a:t>/</a:t>
            </a:r>
            <a:endParaRPr lang="en-CA" sz="1400" dirty="0" smtClean="0"/>
          </a:p>
          <a:p>
            <a:pPr lvl="0">
              <a:spcBef>
                <a:spcPts val="0"/>
              </a:spcBef>
              <a:buSzPct val="25000"/>
            </a:pPr>
            <a:endParaRPr lang="en-CA" sz="1400" b="0" i="0" u="none" strike="noStrike" cap="none" dirty="0">
              <a:solidFill>
                <a:schemeClr val="dk1"/>
              </a:solidFill>
              <a:sym typeface="Arial"/>
            </a:endParaRPr>
          </a:p>
          <a:p>
            <a:pPr lvl="0">
              <a:spcBef>
                <a:spcPts val="0"/>
              </a:spcBef>
              <a:buSzPct val="25000"/>
            </a:pPr>
            <a:r>
              <a:rPr lang="en-CA" sz="1400" dirty="0">
                <a:hlinkClick r:id="rId4"/>
              </a:rPr>
              <a:t>http://healthyworkplacemonth.ca/en</a:t>
            </a:r>
            <a:r>
              <a:rPr lang="en-CA" sz="1400" dirty="0" smtClean="0">
                <a:hlinkClick r:id="rId4"/>
              </a:rPr>
              <a:t>/</a:t>
            </a:r>
            <a:endParaRPr lang="en-CA" sz="1400" dirty="0" smtClean="0"/>
          </a:p>
          <a:p>
            <a:pPr lvl="0">
              <a:spcBef>
                <a:spcPts val="0"/>
              </a:spcBef>
              <a:buSzPct val="25000"/>
            </a:pPr>
            <a:endParaRPr lang="en-CA" sz="1400" dirty="0" smtClean="0"/>
          </a:p>
          <a:p>
            <a:pPr lvl="0">
              <a:spcBef>
                <a:spcPts val="0"/>
              </a:spcBef>
              <a:buSzPct val="25000"/>
            </a:pPr>
            <a:endParaRPr sz="1400" b="0" i="0" u="none" strike="noStrike" cap="none" dirty="0">
              <a:solidFill>
                <a:schemeClr val="dk1"/>
              </a:solidFil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2"/>
          </p:nvPr>
        </p:nvSpPr>
        <p:spPr>
          <a:xfrm>
            <a:off x="483331" y="555526"/>
            <a:ext cx="7185013" cy="4320480"/>
          </a:xfrm>
        </p:spPr>
        <p:txBody>
          <a:bodyPr/>
          <a:lstStyle/>
          <a:p>
            <a:endParaRPr lang="en-CA"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51387"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26264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2"/>
          </p:nvPr>
        </p:nvSpPr>
        <p:spPr>
          <a:xfrm>
            <a:off x="483331" y="411510"/>
            <a:ext cx="7113005" cy="4608512"/>
          </a:xfrm>
        </p:spPr>
        <p:txBody>
          <a:bodyPr/>
          <a:lstStyle/>
          <a:p>
            <a:endParaRPr lang="en-CA"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1" y="483518"/>
            <a:ext cx="7109289"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14472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ctrTitle"/>
          </p:nvPr>
        </p:nvSpPr>
        <p:spPr>
          <a:xfrm>
            <a:off x="483331" y="386196"/>
            <a:ext cx="8271900" cy="461700"/>
          </a:xfrm>
          <a:prstGeom prst="rect">
            <a:avLst/>
          </a:prstGeom>
          <a:noFill/>
          <a:ln>
            <a:noFill/>
          </a:ln>
        </p:spPr>
        <p:txBody>
          <a:bodyPr lIns="91425" tIns="45700" rIns="91425" bIns="45700" anchor="t" anchorCtr="0">
            <a:noAutofit/>
          </a:bodyPr>
          <a:lstStyle/>
          <a:p>
            <a:pPr marL="0" marR="0" lvl="0" indent="0" algn="l" rtl="0">
              <a:spcBef>
                <a:spcPts val="0"/>
              </a:spcBef>
              <a:buClr>
                <a:schemeClr val="dk2"/>
              </a:buClr>
              <a:buSzPct val="25000"/>
              <a:buFont typeface="Arial"/>
              <a:buNone/>
            </a:pPr>
            <a:r>
              <a:rPr lang="en-CA" sz="4400" b="1" i="0" u="none" strike="noStrike" cap="none" dirty="0" smtClean="0">
                <a:solidFill>
                  <a:schemeClr val="dk2"/>
                </a:solidFill>
                <a:latin typeface="Arial"/>
                <a:ea typeface="Arial"/>
                <a:cs typeface="Arial"/>
                <a:sym typeface="Arial"/>
              </a:rPr>
              <a:t>Building a new Library Branch</a:t>
            </a:r>
            <a:endParaRPr sz="4400" b="1" i="0" u="none" strike="noStrike" cap="none" dirty="0">
              <a:solidFill>
                <a:schemeClr val="dk2"/>
              </a:solidFill>
              <a:latin typeface="Arial"/>
              <a:ea typeface="Arial"/>
              <a:cs typeface="Arial"/>
              <a:sym typeface="Arial"/>
            </a:endParaRPr>
          </a:p>
        </p:txBody>
      </p:sp>
      <p:sp>
        <p:nvSpPr>
          <p:cNvPr id="73" name="Shape 73"/>
          <p:cNvSpPr txBox="1">
            <a:spLocks noGrp="1"/>
          </p:cNvSpPr>
          <p:nvPr>
            <p:ph type="body" idx="2"/>
          </p:nvPr>
        </p:nvSpPr>
        <p:spPr>
          <a:xfrm>
            <a:off x="483331" y="1499940"/>
            <a:ext cx="6318900" cy="3160041"/>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Wingdings" panose="05000000000000000000" pitchFamily="2" charset="2"/>
              <a:buChar char="§"/>
            </a:pPr>
            <a:r>
              <a:rPr lang="en-CA" sz="2400" b="0" i="0" u="none" strike="noStrike" cap="none" dirty="0" smtClean="0">
                <a:solidFill>
                  <a:schemeClr val="dk1"/>
                </a:solidFill>
                <a:latin typeface="Arial"/>
                <a:ea typeface="Arial"/>
                <a:cs typeface="Arial"/>
                <a:sym typeface="Arial"/>
              </a:rPr>
              <a:t>Functional Plan</a:t>
            </a:r>
          </a:p>
          <a:p>
            <a:pPr marL="1028700" lvl="1" indent="-285750">
              <a:spcBef>
                <a:spcPts val="0"/>
              </a:spcBef>
              <a:buFont typeface="Wingdings" panose="05000000000000000000" pitchFamily="2" charset="2"/>
              <a:buChar char="§"/>
            </a:pPr>
            <a:r>
              <a:rPr lang="en-CA" sz="2400" dirty="0" smtClean="0"/>
              <a:t>Breakdown of all areas of a branch</a:t>
            </a:r>
            <a:endParaRPr lang="en-CA" sz="2400" b="0" i="0" u="none" strike="noStrike" cap="none" dirty="0" smtClean="0">
              <a:solidFill>
                <a:schemeClr val="dk1"/>
              </a:solidFill>
              <a:sym typeface="Arial"/>
            </a:endParaRPr>
          </a:p>
          <a:p>
            <a:pPr marL="285750" marR="0" lvl="0" indent="-285750" algn="l" rtl="0">
              <a:spcBef>
                <a:spcPts val="0"/>
              </a:spcBef>
              <a:buClr>
                <a:schemeClr val="dk1"/>
              </a:buClr>
              <a:buSzPct val="100000"/>
              <a:buFont typeface="Wingdings" panose="05000000000000000000" pitchFamily="2" charset="2"/>
              <a:buChar char="§"/>
            </a:pPr>
            <a:r>
              <a:rPr lang="en-CA" sz="2400" dirty="0" err="1" smtClean="0"/>
              <a:t>PreDesign</a:t>
            </a:r>
            <a:r>
              <a:rPr lang="en-CA" sz="2400" dirty="0" smtClean="0"/>
              <a:t> and Design</a:t>
            </a:r>
          </a:p>
          <a:p>
            <a:pPr marL="1028700" lvl="1" indent="-285750">
              <a:spcBef>
                <a:spcPts val="0"/>
              </a:spcBef>
              <a:buFont typeface="Wingdings" panose="05000000000000000000" pitchFamily="2" charset="2"/>
              <a:buChar char="§"/>
            </a:pPr>
            <a:r>
              <a:rPr lang="en-CA" sz="2400" dirty="0" smtClean="0"/>
              <a:t>Decisions/Changes/Compromise</a:t>
            </a:r>
          </a:p>
          <a:p>
            <a:pPr marL="285750" marR="0" lvl="0" indent="-285750" algn="l" rtl="0">
              <a:spcBef>
                <a:spcPts val="0"/>
              </a:spcBef>
              <a:buClr>
                <a:schemeClr val="dk1"/>
              </a:buClr>
              <a:buSzPct val="100000"/>
              <a:buFont typeface="Wingdings" panose="05000000000000000000" pitchFamily="2" charset="2"/>
              <a:buChar char="§"/>
            </a:pPr>
            <a:r>
              <a:rPr lang="en-CA" sz="2400" dirty="0" smtClean="0"/>
              <a:t>Construction</a:t>
            </a:r>
          </a:p>
          <a:p>
            <a:pPr marL="1028700" lvl="1" indent="-285750">
              <a:spcBef>
                <a:spcPts val="0"/>
              </a:spcBef>
              <a:buFont typeface="Wingdings" panose="05000000000000000000" pitchFamily="2" charset="2"/>
              <a:buChar char="§"/>
            </a:pPr>
            <a:r>
              <a:rPr lang="en-CA" sz="2400" dirty="0" smtClean="0"/>
              <a:t>LEED</a:t>
            </a:r>
          </a:p>
          <a:p>
            <a:pPr lvl="1" indent="0">
              <a:spcBef>
                <a:spcPts val="0"/>
              </a:spcBef>
              <a:buSzPct val="50000"/>
              <a:buNone/>
            </a:pPr>
            <a:endParaRPr lang="en-CA" sz="2400" dirty="0" smtClean="0"/>
          </a:p>
          <a:p>
            <a:pPr marR="0" lvl="0" algn="l" rtl="0">
              <a:spcBef>
                <a:spcPts val="0"/>
              </a:spcBef>
              <a:buClr>
                <a:schemeClr val="dk1"/>
              </a:buClr>
              <a:buSzPct val="50000"/>
            </a:pPr>
            <a:r>
              <a:rPr lang="en-CA" sz="2400" b="0" i="0" u="none" strike="noStrike" cap="none" dirty="0" smtClean="0">
                <a:solidFill>
                  <a:schemeClr val="dk1"/>
                </a:solidFill>
                <a:latin typeface="Arial"/>
                <a:ea typeface="Arial"/>
                <a:cs typeface="Arial"/>
                <a:sym typeface="Arial"/>
              </a:rPr>
              <a:t>	</a:t>
            </a:r>
            <a:endParaRPr sz="24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54473357"/>
              </p:ext>
            </p:extLst>
          </p:nvPr>
        </p:nvGraphicFramePr>
        <p:xfrm>
          <a:off x="611560" y="771550"/>
          <a:ext cx="7141855" cy="3312368"/>
        </p:xfrm>
        <a:graphic>
          <a:graphicData uri="http://schemas.openxmlformats.org/drawingml/2006/table">
            <a:tbl>
              <a:tblPr firstRow="1" firstCol="1" lastRow="1" lastCol="1" bandRow="1" bandCol="1">
                <a:tableStyleId>{5C22544A-7EE6-4342-B048-85BDC9FD1C3A}</a:tableStyleId>
              </a:tblPr>
              <a:tblGrid>
                <a:gridCol w="1894365"/>
                <a:gridCol w="1123315"/>
                <a:gridCol w="1027460"/>
                <a:gridCol w="1106495"/>
                <a:gridCol w="1990220"/>
              </a:tblGrid>
              <a:tr h="173925">
                <a:tc>
                  <a:txBody>
                    <a:bodyPr/>
                    <a:lstStyle/>
                    <a:p>
                      <a:pPr marL="265430" indent="-265430" algn="ctr">
                        <a:spcAft>
                          <a:spcPts val="0"/>
                        </a:spcAft>
                      </a:pPr>
                      <a:r>
                        <a:rPr lang="en-US" sz="1000" b="0" dirty="0">
                          <a:solidFill>
                            <a:schemeClr val="tx1"/>
                          </a:solidFill>
                          <a:effectLst/>
                        </a:rPr>
                        <a:t>Functional Area</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a:solidFill>
                            <a:schemeClr val="tx1"/>
                          </a:solidFill>
                          <a:effectLst/>
                        </a:rPr>
                        <a:t>Sq. Footage</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a:solidFill>
                            <a:schemeClr val="tx1"/>
                          </a:solidFill>
                          <a:effectLst/>
                        </a:rPr>
                        <a:t>Sq. Footage</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a:solidFill>
                            <a:schemeClr val="tx1"/>
                          </a:solidFill>
                          <a:effectLst/>
                        </a:rPr>
                        <a:t>Sq. Footage</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lgn="ctr">
                        <a:spcAft>
                          <a:spcPts val="0"/>
                        </a:spcAft>
                      </a:pPr>
                      <a:r>
                        <a:rPr lang="en-US" sz="1000" b="0">
                          <a:solidFill>
                            <a:schemeClr val="tx1"/>
                          </a:solidFill>
                          <a:effectLst/>
                        </a:rPr>
                        <a:t>Notes</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r>
              <a:tr h="347851">
                <a:tc>
                  <a:txBody>
                    <a:bodyPr/>
                    <a:lstStyle/>
                    <a:p>
                      <a:pPr marL="265430" indent="-265430">
                        <a:spcAft>
                          <a:spcPts val="0"/>
                        </a:spcAft>
                      </a:pPr>
                      <a:r>
                        <a:rPr lang="en-US" sz="1000" b="0" dirty="0">
                          <a:solidFill>
                            <a:schemeClr val="tx1"/>
                          </a:solidFill>
                          <a:effectLst/>
                        </a:rPr>
                        <a:t>Collection</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dirty="0">
                          <a:solidFill>
                            <a:schemeClr val="tx1"/>
                          </a:solidFill>
                          <a:effectLst/>
                        </a:rPr>
                        <a:t>9,000</a:t>
                      </a:r>
                      <a:endParaRPr lang="en-CA" sz="1000" b="0" dirty="0">
                        <a:solidFill>
                          <a:schemeClr val="tx1"/>
                        </a:solidFill>
                        <a:effectLst/>
                      </a:endParaRPr>
                    </a:p>
                    <a:p>
                      <a:pPr marL="265430" indent="-265430">
                        <a:spcAft>
                          <a:spcPts val="0"/>
                        </a:spcAft>
                      </a:pPr>
                      <a:r>
                        <a:rPr lang="en-US" sz="1000" b="0" dirty="0">
                          <a:solidFill>
                            <a:schemeClr val="tx1"/>
                          </a:solidFill>
                          <a:effectLst/>
                        </a:rPr>
                        <a:t> </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a:solidFill>
                            <a:schemeClr val="tx1"/>
                          </a:solidFill>
                          <a:effectLst/>
                        </a:rPr>
                        <a:t>11,000</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a:solidFill>
                            <a:schemeClr val="tx1"/>
                          </a:solidFill>
                          <a:effectLst/>
                        </a:rPr>
                        <a:t>15,000</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a:solidFill>
                            <a:schemeClr val="tx1"/>
                          </a:solidFill>
                          <a:effectLst/>
                        </a:rPr>
                        <a:t>Collection (books, DVD’s, periodicals, browsing)</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r>
              <a:tr h="521776">
                <a:tc>
                  <a:txBody>
                    <a:bodyPr/>
                    <a:lstStyle/>
                    <a:p>
                      <a:pPr marL="265430" indent="-265430">
                        <a:spcAft>
                          <a:spcPts val="0"/>
                        </a:spcAft>
                      </a:pPr>
                      <a:r>
                        <a:rPr lang="en-US" sz="1000" b="0" dirty="0">
                          <a:solidFill>
                            <a:schemeClr val="tx1"/>
                          </a:solidFill>
                          <a:effectLst/>
                        </a:rPr>
                        <a:t>Study Space individual</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dirty="0">
                          <a:solidFill>
                            <a:schemeClr val="tx1"/>
                          </a:solidFill>
                          <a:effectLst/>
                        </a:rPr>
                        <a:t>3,600</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dirty="0">
                          <a:solidFill>
                            <a:schemeClr val="tx1"/>
                          </a:solidFill>
                          <a:effectLst/>
                        </a:rPr>
                        <a:t>4,150</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a:solidFill>
                            <a:schemeClr val="tx1"/>
                          </a:solidFill>
                          <a:effectLst/>
                        </a:rPr>
                        <a:t>5,000</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a:solidFill>
                            <a:schemeClr val="tx1"/>
                          </a:solidFill>
                          <a:effectLst/>
                        </a:rPr>
                        <a:t>Soft seating, tables/chairs, literacy stations, teen seating</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r>
              <a:tr h="173925">
                <a:tc>
                  <a:txBody>
                    <a:bodyPr/>
                    <a:lstStyle/>
                    <a:p>
                      <a:pPr marL="265430" indent="-265430">
                        <a:spcAft>
                          <a:spcPts val="0"/>
                        </a:spcAft>
                      </a:pPr>
                      <a:r>
                        <a:rPr lang="en-US" sz="1000" b="0" dirty="0">
                          <a:solidFill>
                            <a:schemeClr val="tx1"/>
                          </a:solidFill>
                          <a:effectLst/>
                        </a:rPr>
                        <a:t>Study Space groups</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a:solidFill>
                            <a:schemeClr val="tx1"/>
                          </a:solidFill>
                          <a:effectLst/>
                        </a:rPr>
                        <a:t>900</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dirty="0">
                          <a:solidFill>
                            <a:schemeClr val="tx1"/>
                          </a:solidFill>
                          <a:effectLst/>
                        </a:rPr>
                        <a:t>1,100</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dirty="0">
                          <a:solidFill>
                            <a:schemeClr val="tx1"/>
                          </a:solidFill>
                          <a:effectLst/>
                        </a:rPr>
                        <a:t>1,800</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a:solidFill>
                            <a:schemeClr val="tx1"/>
                          </a:solidFill>
                          <a:effectLst/>
                        </a:rPr>
                        <a:t>For groups of more than four</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r>
              <a:tr h="347851">
                <a:tc>
                  <a:txBody>
                    <a:bodyPr/>
                    <a:lstStyle/>
                    <a:p>
                      <a:pPr marL="265430" indent="-265430">
                        <a:spcAft>
                          <a:spcPts val="0"/>
                        </a:spcAft>
                      </a:pPr>
                      <a:r>
                        <a:rPr lang="en-US" sz="1000" b="0" dirty="0">
                          <a:solidFill>
                            <a:schemeClr val="tx1"/>
                          </a:solidFill>
                          <a:effectLst/>
                        </a:rPr>
                        <a:t>Customer Service Area</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a:solidFill>
                            <a:schemeClr val="tx1"/>
                          </a:solidFill>
                          <a:effectLst/>
                        </a:rPr>
                        <a:t>1,000</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a:solidFill>
                            <a:schemeClr val="tx1"/>
                          </a:solidFill>
                          <a:effectLst/>
                        </a:rPr>
                        <a:t>1,000</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dirty="0">
                          <a:solidFill>
                            <a:schemeClr val="tx1"/>
                          </a:solidFill>
                          <a:effectLst/>
                        </a:rPr>
                        <a:t>1,000</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dirty="0">
                          <a:solidFill>
                            <a:schemeClr val="tx1"/>
                          </a:solidFill>
                          <a:effectLst/>
                        </a:rPr>
                        <a:t>Holds, self check-out, customer service desk</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r>
              <a:tr h="347851">
                <a:tc>
                  <a:txBody>
                    <a:bodyPr/>
                    <a:lstStyle/>
                    <a:p>
                      <a:pPr marL="265430" indent="-265430">
                        <a:spcAft>
                          <a:spcPts val="0"/>
                        </a:spcAft>
                      </a:pPr>
                      <a:r>
                        <a:rPr lang="en-US" sz="1000" b="0" dirty="0">
                          <a:solidFill>
                            <a:schemeClr val="tx1"/>
                          </a:solidFill>
                          <a:effectLst/>
                        </a:rPr>
                        <a:t>Program        Space</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a:solidFill>
                            <a:schemeClr val="tx1"/>
                          </a:solidFill>
                          <a:effectLst/>
                        </a:rPr>
                        <a:t>0</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a:solidFill>
                            <a:schemeClr val="tx1"/>
                          </a:solidFill>
                          <a:effectLst/>
                        </a:rPr>
                        <a:t>1,500</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dirty="0">
                          <a:solidFill>
                            <a:schemeClr val="tx1"/>
                          </a:solidFill>
                          <a:effectLst/>
                        </a:rPr>
                        <a:t>2,000</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a:solidFill>
                            <a:schemeClr val="tx1"/>
                          </a:solidFill>
                          <a:effectLst/>
                        </a:rPr>
                        <a:t>Community Meeting Room </a:t>
                      </a:r>
                      <a:endParaRPr lang="en-CA" sz="1000" b="0">
                        <a:solidFill>
                          <a:schemeClr val="tx1"/>
                        </a:solidFill>
                        <a:effectLst/>
                      </a:endParaRPr>
                    </a:p>
                    <a:p>
                      <a:pPr marL="265430" indent="-265430">
                        <a:spcAft>
                          <a:spcPts val="0"/>
                        </a:spcAft>
                      </a:pPr>
                      <a:r>
                        <a:rPr lang="en-US" sz="1000" b="0">
                          <a:solidFill>
                            <a:schemeClr val="tx1"/>
                          </a:solidFill>
                          <a:effectLst/>
                        </a:rPr>
                        <a:t> </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r>
              <a:tr h="521776">
                <a:tc>
                  <a:txBody>
                    <a:bodyPr/>
                    <a:lstStyle/>
                    <a:p>
                      <a:pPr marL="265430" indent="-265430">
                        <a:spcAft>
                          <a:spcPts val="0"/>
                        </a:spcAft>
                      </a:pPr>
                      <a:r>
                        <a:rPr lang="en-US" sz="1000" b="0" dirty="0">
                          <a:solidFill>
                            <a:schemeClr val="tx1"/>
                          </a:solidFill>
                          <a:effectLst/>
                        </a:rPr>
                        <a:t>Staff Work Area</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dirty="0">
                          <a:solidFill>
                            <a:schemeClr val="tx1"/>
                          </a:solidFill>
                          <a:effectLst/>
                        </a:rPr>
                        <a:t>2,500</a:t>
                      </a:r>
                      <a:endParaRPr lang="en-CA" sz="1000" b="0" dirty="0">
                        <a:solidFill>
                          <a:schemeClr val="tx1"/>
                        </a:solidFill>
                        <a:effectLst/>
                      </a:endParaRPr>
                    </a:p>
                    <a:p>
                      <a:pPr marL="265430" indent="-265430">
                        <a:spcAft>
                          <a:spcPts val="0"/>
                        </a:spcAft>
                      </a:pPr>
                      <a:r>
                        <a:rPr lang="en-US" sz="1000" b="0" dirty="0">
                          <a:solidFill>
                            <a:schemeClr val="tx1"/>
                          </a:solidFill>
                          <a:effectLst/>
                        </a:rPr>
                        <a:t> </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a:solidFill>
                            <a:schemeClr val="tx1"/>
                          </a:solidFill>
                          <a:effectLst/>
                        </a:rPr>
                        <a:t>2,500</a:t>
                      </a:r>
                      <a:endParaRPr lang="en-CA" sz="1000" b="0">
                        <a:solidFill>
                          <a:schemeClr val="tx1"/>
                        </a:solidFill>
                        <a:effectLst/>
                      </a:endParaRPr>
                    </a:p>
                    <a:p>
                      <a:pPr marL="265430" indent="-265430">
                        <a:spcAft>
                          <a:spcPts val="0"/>
                        </a:spcAft>
                      </a:pPr>
                      <a:r>
                        <a:rPr lang="en-US" sz="1000" b="0">
                          <a:solidFill>
                            <a:schemeClr val="tx1"/>
                          </a:solidFill>
                          <a:effectLst/>
                        </a:rPr>
                        <a:t> </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a:solidFill>
                            <a:schemeClr val="tx1"/>
                          </a:solidFill>
                          <a:effectLst/>
                        </a:rPr>
                        <a:t>2,500</a:t>
                      </a:r>
                      <a:endParaRPr lang="en-CA" sz="1000" b="0">
                        <a:solidFill>
                          <a:schemeClr val="tx1"/>
                        </a:solidFill>
                        <a:effectLst/>
                      </a:endParaRPr>
                    </a:p>
                    <a:p>
                      <a:pPr marL="265430" indent="-265430">
                        <a:spcAft>
                          <a:spcPts val="0"/>
                        </a:spcAft>
                      </a:pPr>
                      <a:r>
                        <a:rPr lang="en-US" sz="1000" b="0">
                          <a:solidFill>
                            <a:schemeClr val="tx1"/>
                          </a:solidFill>
                          <a:effectLst/>
                        </a:rPr>
                        <a:t> </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dirty="0">
                          <a:solidFill>
                            <a:schemeClr val="tx1"/>
                          </a:solidFill>
                          <a:effectLst/>
                        </a:rPr>
                        <a:t>Office, storage, lunch room, sortation, processing, work tables</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r>
              <a:tr h="173925">
                <a:tc>
                  <a:txBody>
                    <a:bodyPr/>
                    <a:lstStyle/>
                    <a:p>
                      <a:pPr marL="265430" indent="-265430">
                        <a:spcAft>
                          <a:spcPts val="0"/>
                        </a:spcAft>
                      </a:pPr>
                      <a:r>
                        <a:rPr lang="en-US" sz="1000" b="1" dirty="0">
                          <a:solidFill>
                            <a:schemeClr val="tx1"/>
                          </a:solidFill>
                          <a:effectLst/>
                        </a:rPr>
                        <a:t>TOTAL</a:t>
                      </a:r>
                      <a:endParaRPr lang="en-CA" sz="1000" b="1"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1" dirty="0">
                          <a:solidFill>
                            <a:schemeClr val="tx1"/>
                          </a:solidFill>
                          <a:effectLst/>
                        </a:rPr>
                        <a:t>17,000</a:t>
                      </a:r>
                      <a:endParaRPr lang="en-CA" sz="1000" b="1"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1" dirty="0">
                          <a:solidFill>
                            <a:schemeClr val="tx1"/>
                          </a:solidFill>
                          <a:effectLst/>
                        </a:rPr>
                        <a:t>21,250</a:t>
                      </a:r>
                      <a:endParaRPr lang="en-CA" sz="1000" b="1"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1" dirty="0">
                          <a:solidFill>
                            <a:schemeClr val="tx1"/>
                          </a:solidFill>
                          <a:effectLst/>
                        </a:rPr>
                        <a:t>25,500</a:t>
                      </a:r>
                      <a:endParaRPr lang="en-CA" sz="1000" b="1"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a:solidFill>
                            <a:schemeClr val="tx1"/>
                          </a:solidFill>
                          <a:effectLst/>
                        </a:rPr>
                        <a:t> </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r>
              <a:tr h="347851">
                <a:tc>
                  <a:txBody>
                    <a:bodyPr/>
                    <a:lstStyle/>
                    <a:p>
                      <a:pPr marL="265430" indent="-265430">
                        <a:spcAft>
                          <a:spcPts val="0"/>
                        </a:spcAft>
                      </a:pPr>
                      <a:r>
                        <a:rPr lang="en-US" sz="1000" b="0">
                          <a:solidFill>
                            <a:schemeClr val="tx1"/>
                          </a:solidFill>
                          <a:effectLst/>
                        </a:rPr>
                        <a:t>Plus 15% unassigned space</a:t>
                      </a:r>
                      <a:endParaRPr lang="en-CA" sz="1000" b="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dirty="0">
                          <a:solidFill>
                            <a:schemeClr val="tx1"/>
                          </a:solidFill>
                          <a:effectLst/>
                        </a:rPr>
                        <a:t>3,000</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dirty="0">
                          <a:solidFill>
                            <a:schemeClr val="tx1"/>
                          </a:solidFill>
                          <a:effectLst/>
                        </a:rPr>
                        <a:t>3,750</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dirty="0">
                          <a:solidFill>
                            <a:schemeClr val="tx1"/>
                          </a:solidFill>
                          <a:effectLst/>
                        </a:rPr>
                        <a:t>4,500</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dirty="0">
                          <a:solidFill>
                            <a:schemeClr val="tx1"/>
                          </a:solidFill>
                          <a:effectLst/>
                        </a:rPr>
                        <a:t>mechanical, washrooms, janitorial/waste storage </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r>
              <a:tr h="355637">
                <a:tc>
                  <a:txBody>
                    <a:bodyPr/>
                    <a:lstStyle/>
                    <a:p>
                      <a:pPr marL="265430" indent="-265430">
                        <a:spcAft>
                          <a:spcPts val="0"/>
                        </a:spcAft>
                      </a:pPr>
                      <a:r>
                        <a:rPr lang="en-US" sz="1000" b="1" dirty="0">
                          <a:solidFill>
                            <a:schemeClr val="tx1"/>
                          </a:solidFill>
                          <a:effectLst/>
                        </a:rPr>
                        <a:t>GRAND TOTAL</a:t>
                      </a:r>
                      <a:endParaRPr lang="en-CA" sz="1000" b="1"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1" dirty="0">
                          <a:solidFill>
                            <a:schemeClr val="tx1"/>
                          </a:solidFill>
                          <a:effectLst/>
                        </a:rPr>
                        <a:t>20,000</a:t>
                      </a:r>
                      <a:endParaRPr lang="en-CA" sz="1000" b="1"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1" dirty="0">
                          <a:solidFill>
                            <a:schemeClr val="tx1"/>
                          </a:solidFill>
                          <a:effectLst/>
                        </a:rPr>
                        <a:t>25,000</a:t>
                      </a:r>
                      <a:endParaRPr lang="en-CA" sz="1000" b="1"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1" dirty="0">
                          <a:solidFill>
                            <a:schemeClr val="tx1"/>
                          </a:solidFill>
                          <a:effectLst/>
                        </a:rPr>
                        <a:t>30,000</a:t>
                      </a:r>
                      <a:endParaRPr lang="en-CA" sz="1000" b="1" dirty="0">
                        <a:solidFill>
                          <a:schemeClr val="tx1"/>
                        </a:solidFill>
                        <a:effectLst/>
                        <a:latin typeface="Times New Roman"/>
                        <a:ea typeface="Times New Roman"/>
                      </a:endParaRPr>
                    </a:p>
                  </a:txBody>
                  <a:tcPr marL="68580" marR="68580" marT="0" marB="0">
                    <a:solidFill>
                      <a:schemeClr val="tx1">
                        <a:lumMod val="10000"/>
                        <a:lumOff val="90000"/>
                      </a:schemeClr>
                    </a:solidFill>
                  </a:tcPr>
                </a:tc>
                <a:tc>
                  <a:txBody>
                    <a:bodyPr/>
                    <a:lstStyle/>
                    <a:p>
                      <a:pPr marL="265430" indent="-265430">
                        <a:spcAft>
                          <a:spcPts val="0"/>
                        </a:spcAft>
                      </a:pPr>
                      <a:r>
                        <a:rPr lang="en-US" sz="1000" b="0" dirty="0">
                          <a:solidFill>
                            <a:schemeClr val="tx1"/>
                          </a:solidFill>
                          <a:effectLst/>
                        </a:rPr>
                        <a:t> </a:t>
                      </a:r>
                      <a:endParaRPr lang="en-CA" sz="1000" b="0" dirty="0">
                        <a:solidFill>
                          <a:schemeClr val="tx1"/>
                        </a:solidFill>
                        <a:effectLst/>
                        <a:latin typeface="Times New Roman"/>
                        <a:ea typeface="Times New Roman"/>
                      </a:endParaRPr>
                    </a:p>
                  </a:txBody>
                  <a:tcPr marL="68580" marR="68580" marT="0" marB="0">
                    <a:solidFill>
                      <a:schemeClr val="tx1">
                        <a:lumMod val="10000"/>
                        <a:lumOff val="90000"/>
                      </a:schemeClr>
                    </a:solidFill>
                  </a:tcPr>
                </a:tc>
              </a:tr>
            </a:tbl>
          </a:graphicData>
        </a:graphic>
      </p:graphicFrame>
      <p:sp>
        <p:nvSpPr>
          <p:cNvPr id="3" name="Rectangle 1"/>
          <p:cNvSpPr>
            <a:spLocks noGrp="1" noChangeArrowheads="1"/>
          </p:cNvSpPr>
          <p:nvPr>
            <p:ph type="body" idx="2"/>
          </p:nvPr>
        </p:nvSpPr>
        <p:spPr bwMode="auto">
          <a:xfrm>
            <a:off x="467544" y="339502"/>
            <a:ext cx="626288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FUNCTIONAL AREAS</a:t>
            </a:r>
            <a:endParaRPr kumimoji="0" lang="en-CA" altLang="en-US"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23478"/>
            <a:ext cx="558062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12712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3" y="123478"/>
            <a:ext cx="5680219"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1583641"/>
      </p:ext>
    </p:extLst>
  </p:cSld>
  <p:clrMapOvr>
    <a:masterClrMapping/>
  </p:clrMapOvr>
  <p:timing>
    <p:tnLst>
      <p:par>
        <p:cTn id="1" dur="indefinite" restart="never" nodeType="tmRoot"/>
      </p:par>
    </p:tnLst>
  </p:timing>
</p:sld>
</file>

<file path=ppt/theme/theme1.xml><?xml version="1.0" encoding="utf-8"?>
<a:theme xmlns:a="http://schemas.openxmlformats.org/drawingml/2006/main" name="BramLib slides template">
  <a:themeElements>
    <a:clrScheme name="Brampton Library">
      <a:dk1>
        <a:srgbClr val="272727"/>
      </a:dk1>
      <a:lt1>
        <a:srgbClr val="FFFFFF"/>
      </a:lt1>
      <a:dk2>
        <a:srgbClr val="501C57"/>
      </a:dk2>
      <a:lt2>
        <a:srgbClr val="EEECE1"/>
      </a:lt2>
      <a:accent1>
        <a:srgbClr val="57649D"/>
      </a:accent1>
      <a:accent2>
        <a:srgbClr val="D50032"/>
      </a:accent2>
      <a:accent3>
        <a:srgbClr val="5EA134"/>
      </a:accent3>
      <a:accent4>
        <a:srgbClr val="ABD9DD"/>
      </a:accent4>
      <a:accent5>
        <a:srgbClr val="4BACC6"/>
      </a:accent5>
      <a:accent6>
        <a:srgbClr val="D0C9B1"/>
      </a:accent6>
      <a:hlink>
        <a:srgbClr val="57649D"/>
      </a:hlink>
      <a:folHlink>
        <a:srgbClr val="2727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1725</TotalTime>
  <Words>436</Words>
  <Application>Microsoft Office PowerPoint</Application>
  <PresentationFormat>On-screen Show (16:9)</PresentationFormat>
  <Paragraphs>123</Paragraphs>
  <Slides>16</Slides>
  <Notes>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BramLib slides template</vt:lpstr>
      <vt:lpstr>A Healthy Workplace</vt:lpstr>
      <vt:lpstr>Agenda</vt:lpstr>
      <vt:lpstr>Healthy Workplace</vt:lpstr>
      <vt:lpstr>PowerPoint Presentation</vt:lpstr>
      <vt:lpstr>PowerPoint Presentation</vt:lpstr>
      <vt:lpstr>Building a new Library Branch</vt:lpstr>
      <vt:lpstr>PowerPoint Presentation</vt:lpstr>
      <vt:lpstr>PowerPoint Presentation</vt:lpstr>
      <vt:lpstr>PowerPoint Presentation</vt:lpstr>
      <vt:lpstr>PowerPoint Presentation</vt:lpstr>
      <vt:lpstr>LEED</vt:lpstr>
      <vt:lpstr>PowerPoint Presentation</vt:lpstr>
      <vt:lpstr>PowerPoint Presentation</vt:lpstr>
      <vt:lpstr>GreenGuard</vt:lpstr>
      <vt:lpstr>How to integrate in your projects?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Georgie</dc:creator>
  <cp:lastModifiedBy>Michael Georgie</cp:lastModifiedBy>
  <cp:revision>35</cp:revision>
  <dcterms:modified xsi:type="dcterms:W3CDTF">2017-01-30T20:48:55Z</dcterms:modified>
</cp:coreProperties>
</file>